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74" r:id="rId4"/>
  </p:sldMasterIdLst>
  <p:notesMasterIdLst>
    <p:notesMasterId r:id="rId26"/>
  </p:notesMasterIdLst>
  <p:handoutMasterIdLst>
    <p:handoutMasterId r:id="rId27"/>
  </p:handoutMasterIdLst>
  <p:sldIdLst>
    <p:sldId id="401" r:id="rId5"/>
    <p:sldId id="403" r:id="rId6"/>
    <p:sldId id="268" r:id="rId7"/>
    <p:sldId id="338" r:id="rId8"/>
    <p:sldId id="384" r:id="rId9"/>
    <p:sldId id="385" r:id="rId10"/>
    <p:sldId id="404" r:id="rId11"/>
    <p:sldId id="405" r:id="rId12"/>
    <p:sldId id="406" r:id="rId13"/>
    <p:sldId id="407" r:id="rId14"/>
    <p:sldId id="408" r:id="rId15"/>
    <p:sldId id="409" r:id="rId16"/>
    <p:sldId id="410" r:id="rId17"/>
    <p:sldId id="400" r:id="rId18"/>
    <p:sldId id="412" r:id="rId19"/>
    <p:sldId id="377" r:id="rId20"/>
    <p:sldId id="378" r:id="rId21"/>
    <p:sldId id="386" r:id="rId22"/>
    <p:sldId id="387" r:id="rId23"/>
    <p:sldId id="413" r:id="rId24"/>
    <p:sldId id="414" r:id="rId25"/>
  </p:sldIdLst>
  <p:sldSz cx="9144000" cy="5143500" type="screen16x9"/>
  <p:notesSz cx="6797675" cy="9926638"/>
  <p:defaultTextStyle>
    <a:defPPr>
      <a:defRPr lang="en-US"/>
    </a:defPPr>
    <a:lvl1pPr marL="0" algn="l" defTabSz="407979" rtl="0" eaLnBrk="1" latinLnBrk="0" hangingPunct="1">
      <a:defRPr sz="1600" kern="1200">
        <a:solidFill>
          <a:schemeClr val="tx1"/>
        </a:solidFill>
        <a:latin typeface="+mn-lt"/>
        <a:ea typeface="+mn-ea"/>
        <a:cs typeface="+mn-cs"/>
      </a:defRPr>
    </a:lvl1pPr>
    <a:lvl2pPr marL="407979" algn="l" defTabSz="407979" rtl="0" eaLnBrk="1" latinLnBrk="0" hangingPunct="1">
      <a:defRPr sz="1600" kern="1200">
        <a:solidFill>
          <a:schemeClr val="tx1"/>
        </a:solidFill>
        <a:latin typeface="+mn-lt"/>
        <a:ea typeface="+mn-ea"/>
        <a:cs typeface="+mn-cs"/>
      </a:defRPr>
    </a:lvl2pPr>
    <a:lvl3pPr marL="815957" algn="l" defTabSz="407979" rtl="0" eaLnBrk="1" latinLnBrk="0" hangingPunct="1">
      <a:defRPr sz="1600" kern="1200">
        <a:solidFill>
          <a:schemeClr val="tx1"/>
        </a:solidFill>
        <a:latin typeface="+mn-lt"/>
        <a:ea typeface="+mn-ea"/>
        <a:cs typeface="+mn-cs"/>
      </a:defRPr>
    </a:lvl3pPr>
    <a:lvl4pPr marL="1223936" algn="l" defTabSz="407979" rtl="0" eaLnBrk="1" latinLnBrk="0" hangingPunct="1">
      <a:defRPr sz="1600" kern="1200">
        <a:solidFill>
          <a:schemeClr val="tx1"/>
        </a:solidFill>
        <a:latin typeface="+mn-lt"/>
        <a:ea typeface="+mn-ea"/>
        <a:cs typeface="+mn-cs"/>
      </a:defRPr>
    </a:lvl4pPr>
    <a:lvl5pPr marL="1631915" algn="l" defTabSz="407979" rtl="0" eaLnBrk="1" latinLnBrk="0" hangingPunct="1">
      <a:defRPr sz="1600" kern="1200">
        <a:solidFill>
          <a:schemeClr val="tx1"/>
        </a:solidFill>
        <a:latin typeface="+mn-lt"/>
        <a:ea typeface="+mn-ea"/>
        <a:cs typeface="+mn-cs"/>
      </a:defRPr>
    </a:lvl5pPr>
    <a:lvl6pPr marL="2039894" algn="l" defTabSz="407979" rtl="0" eaLnBrk="1" latinLnBrk="0" hangingPunct="1">
      <a:defRPr sz="1600" kern="1200">
        <a:solidFill>
          <a:schemeClr val="tx1"/>
        </a:solidFill>
        <a:latin typeface="+mn-lt"/>
        <a:ea typeface="+mn-ea"/>
        <a:cs typeface="+mn-cs"/>
      </a:defRPr>
    </a:lvl6pPr>
    <a:lvl7pPr marL="2447873" algn="l" defTabSz="407979" rtl="0" eaLnBrk="1" latinLnBrk="0" hangingPunct="1">
      <a:defRPr sz="1600" kern="1200">
        <a:solidFill>
          <a:schemeClr val="tx1"/>
        </a:solidFill>
        <a:latin typeface="+mn-lt"/>
        <a:ea typeface="+mn-ea"/>
        <a:cs typeface="+mn-cs"/>
      </a:defRPr>
    </a:lvl7pPr>
    <a:lvl8pPr marL="2855852" algn="l" defTabSz="407979" rtl="0" eaLnBrk="1" latinLnBrk="0" hangingPunct="1">
      <a:defRPr sz="1600" kern="1200">
        <a:solidFill>
          <a:schemeClr val="tx1"/>
        </a:solidFill>
        <a:latin typeface="+mn-lt"/>
        <a:ea typeface="+mn-ea"/>
        <a:cs typeface="+mn-cs"/>
      </a:defRPr>
    </a:lvl8pPr>
    <a:lvl9pPr marL="3263830" algn="l" defTabSz="407979" rtl="0" eaLnBrk="1" latinLnBrk="0" hangingPunct="1">
      <a:defRPr sz="16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xanne Morison" initials="RM" lastIdx="9" clrIdx="0">
    <p:extLst>
      <p:ext uri="{19B8F6BF-5375-455C-9EA6-DF929625EA0E}">
        <p15:presenceInfo xmlns:p15="http://schemas.microsoft.com/office/powerpoint/2012/main" userId="S-1-5-21-1355374441-1229027292-8547516-22327"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92929"/>
    <a:srgbClr val="EAEAEA"/>
    <a:srgbClr val="99E3AF"/>
    <a:srgbClr val="BFD7FF"/>
    <a:srgbClr val="DDDDDD"/>
    <a:srgbClr val="FCC8C4"/>
    <a:srgbClr val="000000"/>
    <a:srgbClr val="5F5F5F"/>
    <a:srgbClr val="B2B2B2"/>
    <a:srgbClr val="80808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80" autoAdjust="0"/>
    <p:restoredTop sz="90865" autoAdjust="0"/>
  </p:normalViewPr>
  <p:slideViewPr>
    <p:cSldViewPr snapToGrid="0" snapToObjects="1">
      <p:cViewPr varScale="1">
        <p:scale>
          <a:sx n="146" d="100"/>
          <a:sy n="146" d="100"/>
        </p:scale>
        <p:origin x="516" y="114"/>
      </p:cViewPr>
      <p:guideLst>
        <p:guide orient="horz" pos="1620"/>
        <p:guide pos="2881"/>
      </p:guideLst>
    </p:cSldViewPr>
  </p:slid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commentAuthors" Target="commentAuthor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handoutMaster" Target="handoutMasters/handoutMaster1.xml"/><Relationship Id="rId30"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A5C9850-4CE2-48C1-8B1F-F1DEF7D31578}"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GB"/>
        </a:p>
      </dgm:t>
    </dgm:pt>
    <dgm:pt modelId="{BD512A44-3F5C-4B31-80EE-73F50CD7AC79}">
      <dgm:prSet phldrT="[Text]" custT="1"/>
      <dgm:spPr/>
      <dgm:t>
        <a:bodyPr/>
        <a:lstStyle/>
        <a:p>
          <a:r>
            <a:rPr lang="en-GB" sz="1800" dirty="0"/>
            <a:t>Lower salary threshold</a:t>
          </a:r>
        </a:p>
      </dgm:t>
    </dgm:pt>
    <dgm:pt modelId="{06BD39A9-07A7-42BF-B8C8-142422A4E28C}" type="parTrans" cxnId="{D4EA6687-D441-4606-BE17-30B54C465FBA}">
      <dgm:prSet/>
      <dgm:spPr/>
      <dgm:t>
        <a:bodyPr/>
        <a:lstStyle/>
        <a:p>
          <a:endParaRPr lang="en-GB"/>
        </a:p>
      </dgm:t>
    </dgm:pt>
    <dgm:pt modelId="{0EE2D2D2-9A7B-4044-BAAE-FE492D22224B}" type="sibTrans" cxnId="{D4EA6687-D441-4606-BE17-30B54C465FBA}">
      <dgm:prSet/>
      <dgm:spPr/>
      <dgm:t>
        <a:bodyPr/>
        <a:lstStyle/>
        <a:p>
          <a:endParaRPr lang="en-GB"/>
        </a:p>
      </dgm:t>
    </dgm:pt>
    <dgm:pt modelId="{44AFC886-C445-40C0-9886-E14BD3C6E1BC}">
      <dgm:prSet phldrT="[Text]"/>
      <dgm:spPr/>
      <dgm:t>
        <a:bodyPr/>
        <a:lstStyle/>
        <a:p>
          <a:r>
            <a:rPr lang="en-GB" dirty="0"/>
            <a:t>Flexibility on salary via shortage occupation lists</a:t>
          </a:r>
        </a:p>
      </dgm:t>
    </dgm:pt>
    <dgm:pt modelId="{66F17356-323A-481B-9ECF-98F753A1C8CC}" type="parTrans" cxnId="{6D88B012-B9CE-4B2B-8BA1-54097B5EC93D}">
      <dgm:prSet/>
      <dgm:spPr/>
      <dgm:t>
        <a:bodyPr/>
        <a:lstStyle/>
        <a:p>
          <a:endParaRPr lang="en-GB"/>
        </a:p>
      </dgm:t>
    </dgm:pt>
    <dgm:pt modelId="{546CC5D6-7653-4B00-A8E9-E37DD78A18E6}" type="sibTrans" cxnId="{6D88B012-B9CE-4B2B-8BA1-54097B5EC93D}">
      <dgm:prSet/>
      <dgm:spPr/>
      <dgm:t>
        <a:bodyPr/>
        <a:lstStyle/>
        <a:p>
          <a:endParaRPr lang="en-GB"/>
        </a:p>
      </dgm:t>
    </dgm:pt>
    <dgm:pt modelId="{EC2D5831-C7ED-4B60-8F0D-15717B62B5C7}">
      <dgm:prSet phldrT="[Text]"/>
      <dgm:spPr/>
      <dgm:t>
        <a:bodyPr/>
        <a:lstStyle/>
        <a:p>
          <a:pPr>
            <a:spcAft>
              <a:spcPts val="600"/>
            </a:spcAft>
          </a:pPr>
          <a:r>
            <a:rPr lang="en-GB" dirty="0"/>
            <a:t>Roles on shortage occupation list (SOL) benefit from lower salary thresholds</a:t>
          </a:r>
        </a:p>
      </dgm:t>
    </dgm:pt>
    <dgm:pt modelId="{3BD21CEE-1AA7-441A-B316-FB55D52D5F7A}" type="parTrans" cxnId="{D19B01DD-D4AA-48E5-B8CB-B7495B5A0224}">
      <dgm:prSet/>
      <dgm:spPr/>
      <dgm:t>
        <a:bodyPr/>
        <a:lstStyle/>
        <a:p>
          <a:endParaRPr lang="en-GB"/>
        </a:p>
      </dgm:t>
    </dgm:pt>
    <dgm:pt modelId="{1E63C0F7-48A8-42C4-AFFA-A8004041FE9C}" type="sibTrans" cxnId="{D19B01DD-D4AA-48E5-B8CB-B7495B5A0224}">
      <dgm:prSet/>
      <dgm:spPr/>
      <dgm:t>
        <a:bodyPr/>
        <a:lstStyle/>
        <a:p>
          <a:endParaRPr lang="en-GB"/>
        </a:p>
      </dgm:t>
    </dgm:pt>
    <dgm:pt modelId="{5DEB1462-62E3-41A8-9E01-C43CA8057BE3}">
      <dgm:prSet phldrT="[Text]"/>
      <dgm:spPr/>
      <dgm:t>
        <a:bodyPr/>
        <a:lstStyle/>
        <a:p>
          <a:r>
            <a:rPr lang="en-GB" dirty="0"/>
            <a:t>Longer temporary route ‘below the line’ </a:t>
          </a:r>
        </a:p>
      </dgm:t>
    </dgm:pt>
    <dgm:pt modelId="{9E606CA0-D0A2-4651-AAEE-971186DFA0C8}" type="parTrans" cxnId="{F34F3901-6C73-4AD2-B76F-FFBFE10935DF}">
      <dgm:prSet/>
      <dgm:spPr/>
      <dgm:t>
        <a:bodyPr/>
        <a:lstStyle/>
        <a:p>
          <a:endParaRPr lang="en-GB"/>
        </a:p>
      </dgm:t>
    </dgm:pt>
    <dgm:pt modelId="{C7D3778B-840D-4115-B7C3-53F596428957}" type="sibTrans" cxnId="{F34F3901-6C73-4AD2-B76F-FFBFE10935DF}">
      <dgm:prSet/>
      <dgm:spPr/>
      <dgm:t>
        <a:bodyPr/>
        <a:lstStyle/>
        <a:p>
          <a:endParaRPr lang="en-GB"/>
        </a:p>
      </dgm:t>
    </dgm:pt>
    <dgm:pt modelId="{A5AEE120-8D50-458E-984A-856AAB15042B}">
      <dgm:prSet phldrT="[Text]"/>
      <dgm:spPr/>
      <dgm:t>
        <a:bodyPr/>
        <a:lstStyle/>
        <a:p>
          <a:pPr>
            <a:spcAft>
              <a:spcPts val="600"/>
            </a:spcAft>
          </a:pPr>
          <a:r>
            <a:rPr lang="en-GB" dirty="0"/>
            <a:t>Extend from 12 to 24 months and reduce ‘cooling off’ period to 6 months  </a:t>
          </a:r>
        </a:p>
      </dgm:t>
    </dgm:pt>
    <dgm:pt modelId="{C3B2E3C6-5844-4AFF-9BB4-A0CA61BDFEAD}" type="parTrans" cxnId="{7D14C89E-0306-474D-AC32-B637C4B94D26}">
      <dgm:prSet/>
      <dgm:spPr/>
      <dgm:t>
        <a:bodyPr/>
        <a:lstStyle/>
        <a:p>
          <a:endParaRPr lang="en-GB"/>
        </a:p>
      </dgm:t>
    </dgm:pt>
    <dgm:pt modelId="{F8B4719A-8A11-432F-872B-A41600C77B1D}" type="sibTrans" cxnId="{7D14C89E-0306-474D-AC32-B637C4B94D26}">
      <dgm:prSet/>
      <dgm:spPr/>
      <dgm:t>
        <a:bodyPr/>
        <a:lstStyle/>
        <a:p>
          <a:endParaRPr lang="en-GB"/>
        </a:p>
      </dgm:t>
    </dgm:pt>
    <dgm:pt modelId="{68923159-F1C0-4AED-A9EC-A68862AA0C60}">
      <dgm:prSet phldrT="[Text]"/>
      <dgm:spPr/>
      <dgm:t>
        <a:bodyPr/>
        <a:lstStyle/>
        <a:p>
          <a:pPr>
            <a:spcAft>
              <a:spcPts val="300"/>
            </a:spcAft>
          </a:pPr>
          <a:r>
            <a:rPr lang="en-GB" dirty="0"/>
            <a:t>Be able to switch from temporary into skilled visa route (if meet the criteria) </a:t>
          </a:r>
        </a:p>
      </dgm:t>
    </dgm:pt>
    <dgm:pt modelId="{EAA0C0BA-00DD-4A4E-9D24-B8A7D9260662}" type="parTrans" cxnId="{2AF3C7CB-5649-4347-B27C-41B5332CC2AA}">
      <dgm:prSet/>
      <dgm:spPr/>
      <dgm:t>
        <a:bodyPr/>
        <a:lstStyle/>
        <a:p>
          <a:endParaRPr lang="en-GB"/>
        </a:p>
      </dgm:t>
    </dgm:pt>
    <dgm:pt modelId="{B9EE3766-60C2-4E9A-B64F-43340C6144C5}" type="sibTrans" cxnId="{2AF3C7CB-5649-4347-B27C-41B5332CC2AA}">
      <dgm:prSet/>
      <dgm:spPr/>
      <dgm:t>
        <a:bodyPr/>
        <a:lstStyle/>
        <a:p>
          <a:endParaRPr lang="en-GB"/>
        </a:p>
      </dgm:t>
    </dgm:pt>
    <dgm:pt modelId="{57FDAA66-9010-4707-ACCC-EB7CF0E05441}">
      <dgm:prSet phldrT="[Text]"/>
      <dgm:spPr/>
      <dgm:t>
        <a:bodyPr/>
        <a:lstStyle/>
        <a:p>
          <a:r>
            <a:rPr lang="en-GB" dirty="0"/>
            <a:t>Free movement continues until new system is ready</a:t>
          </a:r>
        </a:p>
      </dgm:t>
    </dgm:pt>
    <dgm:pt modelId="{7FF5AB0F-EA53-469E-83F8-81400FFEA171}" type="parTrans" cxnId="{A29E7D63-11AB-4AC9-AA52-BD9DD3322B21}">
      <dgm:prSet/>
      <dgm:spPr/>
      <dgm:t>
        <a:bodyPr/>
        <a:lstStyle/>
        <a:p>
          <a:endParaRPr lang="en-GB"/>
        </a:p>
      </dgm:t>
    </dgm:pt>
    <dgm:pt modelId="{8D5EA7D4-FFCF-469E-BCF5-7FC77276E55F}" type="sibTrans" cxnId="{A29E7D63-11AB-4AC9-AA52-BD9DD3322B21}">
      <dgm:prSet/>
      <dgm:spPr/>
      <dgm:t>
        <a:bodyPr/>
        <a:lstStyle/>
        <a:p>
          <a:endParaRPr lang="en-GB"/>
        </a:p>
      </dgm:t>
    </dgm:pt>
    <dgm:pt modelId="{639CA958-5881-47B6-A54B-0D852555F843}">
      <dgm:prSet phldrT="[Text]" custT="1"/>
      <dgm:spPr/>
      <dgm:t>
        <a:bodyPr/>
        <a:lstStyle/>
        <a:p>
          <a:pPr>
            <a:spcAft>
              <a:spcPts val="600"/>
            </a:spcAft>
          </a:pPr>
          <a:r>
            <a:rPr lang="en-GB" sz="900" dirty="0"/>
            <a:t>A) Lower to the principle of UK median wage (£24,006), or; </a:t>
          </a:r>
        </a:p>
      </dgm:t>
    </dgm:pt>
    <dgm:pt modelId="{E6B5F606-9700-4FE3-A04E-33D54EB60306}" type="parTrans" cxnId="{71F7FC19-4925-4431-A3D3-69B7176A309A}">
      <dgm:prSet/>
      <dgm:spPr/>
      <dgm:t>
        <a:bodyPr/>
        <a:lstStyle/>
        <a:p>
          <a:endParaRPr lang="en-GB"/>
        </a:p>
      </dgm:t>
    </dgm:pt>
    <dgm:pt modelId="{7FC837F2-84FF-446F-A2D5-D05431FC579C}" type="sibTrans" cxnId="{71F7FC19-4925-4431-A3D3-69B7176A309A}">
      <dgm:prSet/>
      <dgm:spPr/>
      <dgm:t>
        <a:bodyPr/>
        <a:lstStyle/>
        <a:p>
          <a:endParaRPr lang="en-GB"/>
        </a:p>
      </dgm:t>
    </dgm:pt>
    <dgm:pt modelId="{9FF46153-F74F-4496-9B65-9CDDCAE634B6}">
      <dgm:prSet phldrT="[Text]" custT="1"/>
      <dgm:spPr/>
      <dgm:t>
        <a:bodyPr/>
        <a:lstStyle/>
        <a:p>
          <a:pPr>
            <a:spcAft>
              <a:spcPct val="15000"/>
            </a:spcAft>
          </a:pPr>
          <a:r>
            <a:rPr lang="en-GB" sz="900" dirty="0"/>
            <a:t>B) Salary thresholds linked to skill levels, set at 25</a:t>
          </a:r>
          <a:r>
            <a:rPr lang="en-GB" sz="900" baseline="30000" dirty="0"/>
            <a:t>th</a:t>
          </a:r>
          <a:r>
            <a:rPr lang="en-GB" sz="900" dirty="0"/>
            <a:t> percentile to prevent wage undercutting (Level 6 at £30k, Level 4-5 at £24k, Level 3 at £20k)   </a:t>
          </a:r>
        </a:p>
      </dgm:t>
    </dgm:pt>
    <dgm:pt modelId="{BB47EE01-C484-4482-A99C-9F988311DFDF}" type="parTrans" cxnId="{E6552AE1-7E9A-4082-8E04-E67121441A67}">
      <dgm:prSet/>
      <dgm:spPr/>
      <dgm:t>
        <a:bodyPr/>
        <a:lstStyle/>
        <a:p>
          <a:endParaRPr lang="en-GB"/>
        </a:p>
      </dgm:t>
    </dgm:pt>
    <dgm:pt modelId="{3EB6F1D3-F833-43D1-9C58-31B3E8A69C33}" type="sibTrans" cxnId="{E6552AE1-7E9A-4082-8E04-E67121441A67}">
      <dgm:prSet/>
      <dgm:spPr/>
      <dgm:t>
        <a:bodyPr/>
        <a:lstStyle/>
        <a:p>
          <a:endParaRPr lang="en-GB"/>
        </a:p>
      </dgm:t>
    </dgm:pt>
    <dgm:pt modelId="{92236EF3-8D59-48BD-95B9-A4DEEA498764}">
      <dgm:prSet phldrT="[Text]"/>
      <dgm:spPr/>
      <dgm:t>
        <a:bodyPr/>
        <a:lstStyle/>
        <a:p>
          <a:pPr>
            <a:spcAft>
              <a:spcPts val="600"/>
            </a:spcAft>
          </a:pPr>
          <a:r>
            <a:rPr lang="en-GB" dirty="0"/>
            <a:t>Reform of the MAC (i.e. LPC or OBR model) and better process to set SOL  </a:t>
          </a:r>
        </a:p>
      </dgm:t>
    </dgm:pt>
    <dgm:pt modelId="{7C1F40D2-8101-4FBE-8843-02D0D8100931}" type="parTrans" cxnId="{2986C0F0-9EA1-4815-A946-0308040A7B62}">
      <dgm:prSet/>
      <dgm:spPr/>
      <dgm:t>
        <a:bodyPr/>
        <a:lstStyle/>
        <a:p>
          <a:endParaRPr lang="en-GB"/>
        </a:p>
      </dgm:t>
    </dgm:pt>
    <dgm:pt modelId="{723193A3-22F4-45CF-908A-37BA9A7C647C}" type="sibTrans" cxnId="{2986C0F0-9EA1-4815-A946-0308040A7B62}">
      <dgm:prSet/>
      <dgm:spPr/>
      <dgm:t>
        <a:bodyPr/>
        <a:lstStyle/>
        <a:p>
          <a:endParaRPr lang="en-GB"/>
        </a:p>
      </dgm:t>
    </dgm:pt>
    <dgm:pt modelId="{F8ED80CE-AF49-49B7-911E-D11EE1EF0C6B}">
      <dgm:prSet phldrT="[Text]"/>
      <dgm:spPr/>
      <dgm:t>
        <a:bodyPr/>
        <a:lstStyle/>
        <a:p>
          <a:pPr>
            <a:spcAft>
              <a:spcPts val="600"/>
            </a:spcAft>
          </a:pPr>
          <a:r>
            <a:rPr lang="en-GB" dirty="0"/>
            <a:t>Flexibility for devolved nations via Scotland &amp; Northern Ireland specific SOLs</a:t>
          </a:r>
        </a:p>
      </dgm:t>
    </dgm:pt>
    <dgm:pt modelId="{EF18615A-2ADE-4571-B528-C6CF277F4AAB}" type="parTrans" cxnId="{DC18FE7E-847D-429F-9F47-429BA3EE2ADA}">
      <dgm:prSet/>
      <dgm:spPr/>
      <dgm:t>
        <a:bodyPr/>
        <a:lstStyle/>
        <a:p>
          <a:endParaRPr lang="en-GB"/>
        </a:p>
      </dgm:t>
    </dgm:pt>
    <dgm:pt modelId="{E9C881FB-82B0-4B46-AEAB-2F8B93AE8FB2}" type="sibTrans" cxnId="{DC18FE7E-847D-429F-9F47-429BA3EE2ADA}">
      <dgm:prSet/>
      <dgm:spPr/>
      <dgm:t>
        <a:bodyPr/>
        <a:lstStyle/>
        <a:p>
          <a:endParaRPr lang="en-GB"/>
        </a:p>
      </dgm:t>
    </dgm:pt>
    <dgm:pt modelId="{4454D131-72FF-4996-A8BF-1015BA5950E2}">
      <dgm:prSet phldrT="[Text]"/>
      <dgm:spPr/>
      <dgm:t>
        <a:bodyPr/>
        <a:lstStyle/>
        <a:p>
          <a:pPr>
            <a:lnSpc>
              <a:spcPct val="100000"/>
            </a:lnSpc>
            <a:spcAft>
              <a:spcPts val="600"/>
            </a:spcAft>
          </a:pPr>
          <a:r>
            <a:rPr lang="en-GB" dirty="0"/>
            <a:t>Commitment that status quo (i.e. free movement) continues until the new system is ready. Rule out option of minor tweaks to current non-EEA system if radical reforms are not deliverable by the end of transition (31 Dec 2020) </a:t>
          </a:r>
        </a:p>
      </dgm:t>
    </dgm:pt>
    <dgm:pt modelId="{2F13960A-0DE5-4D50-A2AA-D1BC88C55AD7}" type="parTrans" cxnId="{4FD10FC8-B2C3-4326-A618-AF5DA557AFAB}">
      <dgm:prSet/>
      <dgm:spPr/>
      <dgm:t>
        <a:bodyPr/>
        <a:lstStyle/>
        <a:p>
          <a:endParaRPr lang="en-GB"/>
        </a:p>
      </dgm:t>
    </dgm:pt>
    <dgm:pt modelId="{3E2EE129-F6A1-4772-9CB5-8A8047F1BA4A}" type="sibTrans" cxnId="{4FD10FC8-B2C3-4326-A618-AF5DA557AFAB}">
      <dgm:prSet/>
      <dgm:spPr/>
      <dgm:t>
        <a:bodyPr/>
        <a:lstStyle/>
        <a:p>
          <a:endParaRPr lang="en-GB"/>
        </a:p>
      </dgm:t>
    </dgm:pt>
    <dgm:pt modelId="{1A414C8F-D604-48A4-BE69-1827108021E9}" type="pres">
      <dgm:prSet presAssocID="{DA5C9850-4CE2-48C1-8B1F-F1DEF7D31578}" presName="Name0" presStyleCnt="0">
        <dgm:presLayoutVars>
          <dgm:dir/>
          <dgm:animLvl val="lvl"/>
          <dgm:resizeHandles val="exact"/>
        </dgm:presLayoutVars>
      </dgm:prSet>
      <dgm:spPr/>
    </dgm:pt>
    <dgm:pt modelId="{6D7D682F-8D9E-4A65-B5C0-DB3291E0A6D9}" type="pres">
      <dgm:prSet presAssocID="{BD512A44-3F5C-4B31-80EE-73F50CD7AC79}" presName="linNode" presStyleCnt="0"/>
      <dgm:spPr/>
    </dgm:pt>
    <dgm:pt modelId="{6B80A8BF-0D44-4988-A22F-E5F7D7F52822}" type="pres">
      <dgm:prSet presAssocID="{BD512A44-3F5C-4B31-80EE-73F50CD7AC79}" presName="parentText" presStyleLbl="node1" presStyleIdx="0" presStyleCnt="4">
        <dgm:presLayoutVars>
          <dgm:chMax val="1"/>
          <dgm:bulletEnabled val="1"/>
        </dgm:presLayoutVars>
      </dgm:prSet>
      <dgm:spPr/>
    </dgm:pt>
    <dgm:pt modelId="{679D7520-1D93-4BBD-AEDD-2D4A2420E515}" type="pres">
      <dgm:prSet presAssocID="{BD512A44-3F5C-4B31-80EE-73F50CD7AC79}" presName="descendantText" presStyleLbl="alignAccFollowNode1" presStyleIdx="0" presStyleCnt="4">
        <dgm:presLayoutVars>
          <dgm:bulletEnabled val="1"/>
        </dgm:presLayoutVars>
      </dgm:prSet>
      <dgm:spPr/>
    </dgm:pt>
    <dgm:pt modelId="{F3FDF1C1-B22C-449B-8BFF-ED6C666C3B3D}" type="pres">
      <dgm:prSet presAssocID="{0EE2D2D2-9A7B-4044-BAAE-FE492D22224B}" presName="sp" presStyleCnt="0"/>
      <dgm:spPr/>
    </dgm:pt>
    <dgm:pt modelId="{7D78D88B-F3B8-4498-AD71-D41020B5FBCD}" type="pres">
      <dgm:prSet presAssocID="{44AFC886-C445-40C0-9886-E14BD3C6E1BC}" presName="linNode" presStyleCnt="0"/>
      <dgm:spPr/>
    </dgm:pt>
    <dgm:pt modelId="{98F7B855-583E-4725-9C34-0D96F8647729}" type="pres">
      <dgm:prSet presAssocID="{44AFC886-C445-40C0-9886-E14BD3C6E1BC}" presName="parentText" presStyleLbl="node1" presStyleIdx="1" presStyleCnt="4">
        <dgm:presLayoutVars>
          <dgm:chMax val="1"/>
          <dgm:bulletEnabled val="1"/>
        </dgm:presLayoutVars>
      </dgm:prSet>
      <dgm:spPr/>
    </dgm:pt>
    <dgm:pt modelId="{38214F15-9038-45B1-83CE-3FB90CCBADB1}" type="pres">
      <dgm:prSet presAssocID="{44AFC886-C445-40C0-9886-E14BD3C6E1BC}" presName="descendantText" presStyleLbl="alignAccFollowNode1" presStyleIdx="1" presStyleCnt="4">
        <dgm:presLayoutVars>
          <dgm:bulletEnabled val="1"/>
        </dgm:presLayoutVars>
      </dgm:prSet>
      <dgm:spPr/>
    </dgm:pt>
    <dgm:pt modelId="{85578AF0-CF0F-4591-A2C5-328B0258102A}" type="pres">
      <dgm:prSet presAssocID="{546CC5D6-7653-4B00-A8E9-E37DD78A18E6}" presName="sp" presStyleCnt="0"/>
      <dgm:spPr/>
    </dgm:pt>
    <dgm:pt modelId="{70AAFF80-28CD-4907-BDAE-5AC0A7DD590C}" type="pres">
      <dgm:prSet presAssocID="{5DEB1462-62E3-41A8-9E01-C43CA8057BE3}" presName="linNode" presStyleCnt="0"/>
      <dgm:spPr/>
    </dgm:pt>
    <dgm:pt modelId="{CBD3CC2B-5EB2-482F-824D-E8EDB22A7CE9}" type="pres">
      <dgm:prSet presAssocID="{5DEB1462-62E3-41A8-9E01-C43CA8057BE3}" presName="parentText" presStyleLbl="node1" presStyleIdx="2" presStyleCnt="4">
        <dgm:presLayoutVars>
          <dgm:chMax val="1"/>
          <dgm:bulletEnabled val="1"/>
        </dgm:presLayoutVars>
      </dgm:prSet>
      <dgm:spPr/>
    </dgm:pt>
    <dgm:pt modelId="{227B54FF-3C70-48BF-B2E4-C610777848E6}" type="pres">
      <dgm:prSet presAssocID="{5DEB1462-62E3-41A8-9E01-C43CA8057BE3}" presName="descendantText" presStyleLbl="alignAccFollowNode1" presStyleIdx="2" presStyleCnt="4">
        <dgm:presLayoutVars>
          <dgm:bulletEnabled val="1"/>
        </dgm:presLayoutVars>
      </dgm:prSet>
      <dgm:spPr/>
    </dgm:pt>
    <dgm:pt modelId="{7ADDF6C1-8797-44CA-86C6-97C5F55EE8AA}" type="pres">
      <dgm:prSet presAssocID="{C7D3778B-840D-4115-B7C3-53F596428957}" presName="sp" presStyleCnt="0"/>
      <dgm:spPr/>
    </dgm:pt>
    <dgm:pt modelId="{3EED4A93-A80C-46BD-A3E4-0780ACB8097B}" type="pres">
      <dgm:prSet presAssocID="{57FDAA66-9010-4707-ACCC-EB7CF0E05441}" presName="linNode" presStyleCnt="0"/>
      <dgm:spPr/>
    </dgm:pt>
    <dgm:pt modelId="{E9B5FEE6-D0A3-4F56-9571-AB3370685342}" type="pres">
      <dgm:prSet presAssocID="{57FDAA66-9010-4707-ACCC-EB7CF0E05441}" presName="parentText" presStyleLbl="node1" presStyleIdx="3" presStyleCnt="4">
        <dgm:presLayoutVars>
          <dgm:chMax val="1"/>
          <dgm:bulletEnabled val="1"/>
        </dgm:presLayoutVars>
      </dgm:prSet>
      <dgm:spPr/>
    </dgm:pt>
    <dgm:pt modelId="{9D78F8B3-B42A-4E48-93FC-1725BBFCCA2A}" type="pres">
      <dgm:prSet presAssocID="{57FDAA66-9010-4707-ACCC-EB7CF0E05441}" presName="descendantText" presStyleLbl="alignAccFollowNode1" presStyleIdx="3" presStyleCnt="4">
        <dgm:presLayoutVars>
          <dgm:bulletEnabled val="1"/>
        </dgm:presLayoutVars>
      </dgm:prSet>
      <dgm:spPr/>
    </dgm:pt>
  </dgm:ptLst>
  <dgm:cxnLst>
    <dgm:cxn modelId="{F34F3901-6C73-4AD2-B76F-FFBFE10935DF}" srcId="{DA5C9850-4CE2-48C1-8B1F-F1DEF7D31578}" destId="{5DEB1462-62E3-41A8-9E01-C43CA8057BE3}" srcOrd="2" destOrd="0" parTransId="{9E606CA0-D0A2-4651-AAEE-971186DFA0C8}" sibTransId="{C7D3778B-840D-4115-B7C3-53F596428957}"/>
    <dgm:cxn modelId="{8F1F6F0E-872F-4328-B559-4D0A98BBC88D}" type="presOf" srcId="{9FF46153-F74F-4496-9B65-9CDDCAE634B6}" destId="{679D7520-1D93-4BBD-AEDD-2D4A2420E515}" srcOrd="0" destOrd="1" presId="urn:microsoft.com/office/officeart/2005/8/layout/vList5"/>
    <dgm:cxn modelId="{6D88B012-B9CE-4B2B-8BA1-54097B5EC93D}" srcId="{DA5C9850-4CE2-48C1-8B1F-F1DEF7D31578}" destId="{44AFC886-C445-40C0-9886-E14BD3C6E1BC}" srcOrd="1" destOrd="0" parTransId="{66F17356-323A-481B-9ECF-98F753A1C8CC}" sibTransId="{546CC5D6-7653-4B00-A8E9-E37DD78A18E6}"/>
    <dgm:cxn modelId="{6359A718-6AC6-417F-88CD-77912D9CA003}" type="presOf" srcId="{639CA958-5881-47B6-A54B-0D852555F843}" destId="{679D7520-1D93-4BBD-AEDD-2D4A2420E515}" srcOrd="0" destOrd="0" presId="urn:microsoft.com/office/officeart/2005/8/layout/vList5"/>
    <dgm:cxn modelId="{71F7FC19-4925-4431-A3D3-69B7176A309A}" srcId="{BD512A44-3F5C-4B31-80EE-73F50CD7AC79}" destId="{639CA958-5881-47B6-A54B-0D852555F843}" srcOrd="0" destOrd="0" parTransId="{E6B5F606-9700-4FE3-A04E-33D54EB60306}" sibTransId="{7FC837F2-84FF-446F-A2D5-D05431FC579C}"/>
    <dgm:cxn modelId="{A29E7D63-11AB-4AC9-AA52-BD9DD3322B21}" srcId="{DA5C9850-4CE2-48C1-8B1F-F1DEF7D31578}" destId="{57FDAA66-9010-4707-ACCC-EB7CF0E05441}" srcOrd="3" destOrd="0" parTransId="{7FF5AB0F-EA53-469E-83F8-81400FFEA171}" sibTransId="{8D5EA7D4-FFCF-469E-BCF5-7FC77276E55F}"/>
    <dgm:cxn modelId="{E4B0B647-8499-4555-9E29-FFB79BF0F5CF}" type="presOf" srcId="{F8ED80CE-AF49-49B7-911E-D11EE1EF0C6B}" destId="{38214F15-9038-45B1-83CE-3FB90CCBADB1}" srcOrd="0" destOrd="1" presId="urn:microsoft.com/office/officeart/2005/8/layout/vList5"/>
    <dgm:cxn modelId="{EFB52C70-0D03-4558-98B0-F6DB99D20E84}" type="presOf" srcId="{5DEB1462-62E3-41A8-9E01-C43CA8057BE3}" destId="{CBD3CC2B-5EB2-482F-824D-E8EDB22A7CE9}" srcOrd="0" destOrd="0" presId="urn:microsoft.com/office/officeart/2005/8/layout/vList5"/>
    <dgm:cxn modelId="{4C796970-87AD-45F7-A9B5-A339190BED5A}" type="presOf" srcId="{92236EF3-8D59-48BD-95B9-A4DEEA498764}" destId="{38214F15-9038-45B1-83CE-3FB90CCBADB1}" srcOrd="0" destOrd="2" presId="urn:microsoft.com/office/officeart/2005/8/layout/vList5"/>
    <dgm:cxn modelId="{6C4D4C54-8E0E-4A81-AAB2-DAA967978ECB}" type="presOf" srcId="{68923159-F1C0-4AED-A9EC-A68862AA0C60}" destId="{227B54FF-3C70-48BF-B2E4-C610777848E6}" srcOrd="0" destOrd="1" presId="urn:microsoft.com/office/officeart/2005/8/layout/vList5"/>
    <dgm:cxn modelId="{81CFC479-7746-4E27-9747-186685E179DA}" type="presOf" srcId="{57FDAA66-9010-4707-ACCC-EB7CF0E05441}" destId="{E9B5FEE6-D0A3-4F56-9571-AB3370685342}" srcOrd="0" destOrd="0" presId="urn:microsoft.com/office/officeart/2005/8/layout/vList5"/>
    <dgm:cxn modelId="{DC18FE7E-847D-429F-9F47-429BA3EE2ADA}" srcId="{44AFC886-C445-40C0-9886-E14BD3C6E1BC}" destId="{F8ED80CE-AF49-49B7-911E-D11EE1EF0C6B}" srcOrd="1" destOrd="0" parTransId="{EF18615A-2ADE-4571-B528-C6CF277F4AAB}" sibTransId="{E9C881FB-82B0-4B46-AEAB-2F8B93AE8FB2}"/>
    <dgm:cxn modelId="{DE971286-22E9-43E0-9919-C364F62DAD6C}" type="presOf" srcId="{A5AEE120-8D50-458E-984A-856AAB15042B}" destId="{227B54FF-3C70-48BF-B2E4-C610777848E6}" srcOrd="0" destOrd="0" presId="urn:microsoft.com/office/officeart/2005/8/layout/vList5"/>
    <dgm:cxn modelId="{D4EA6687-D441-4606-BE17-30B54C465FBA}" srcId="{DA5C9850-4CE2-48C1-8B1F-F1DEF7D31578}" destId="{BD512A44-3F5C-4B31-80EE-73F50CD7AC79}" srcOrd="0" destOrd="0" parTransId="{06BD39A9-07A7-42BF-B8C8-142422A4E28C}" sibTransId="{0EE2D2D2-9A7B-4044-BAAE-FE492D22224B}"/>
    <dgm:cxn modelId="{8803A38F-C469-4E43-BCCE-2CE1203F4657}" type="presOf" srcId="{44AFC886-C445-40C0-9886-E14BD3C6E1BC}" destId="{98F7B855-583E-4725-9C34-0D96F8647729}" srcOrd="0" destOrd="0" presId="urn:microsoft.com/office/officeart/2005/8/layout/vList5"/>
    <dgm:cxn modelId="{7D14C89E-0306-474D-AC32-B637C4B94D26}" srcId="{5DEB1462-62E3-41A8-9E01-C43CA8057BE3}" destId="{A5AEE120-8D50-458E-984A-856AAB15042B}" srcOrd="0" destOrd="0" parTransId="{C3B2E3C6-5844-4AFF-9BB4-A0CA61BDFEAD}" sibTransId="{F8B4719A-8A11-432F-872B-A41600C77B1D}"/>
    <dgm:cxn modelId="{4B9F07C3-E07F-41CC-9E4E-A62D94037D2E}" type="presOf" srcId="{4454D131-72FF-4996-A8BF-1015BA5950E2}" destId="{9D78F8B3-B42A-4E48-93FC-1725BBFCCA2A}" srcOrd="0" destOrd="0" presId="urn:microsoft.com/office/officeart/2005/8/layout/vList5"/>
    <dgm:cxn modelId="{4FD10FC8-B2C3-4326-A618-AF5DA557AFAB}" srcId="{57FDAA66-9010-4707-ACCC-EB7CF0E05441}" destId="{4454D131-72FF-4996-A8BF-1015BA5950E2}" srcOrd="0" destOrd="0" parTransId="{2F13960A-0DE5-4D50-A2AA-D1BC88C55AD7}" sibTransId="{3E2EE129-F6A1-4772-9CB5-8A8047F1BA4A}"/>
    <dgm:cxn modelId="{2AF3C7CB-5649-4347-B27C-41B5332CC2AA}" srcId="{5DEB1462-62E3-41A8-9E01-C43CA8057BE3}" destId="{68923159-F1C0-4AED-A9EC-A68862AA0C60}" srcOrd="1" destOrd="0" parTransId="{EAA0C0BA-00DD-4A4E-9D24-B8A7D9260662}" sibTransId="{B9EE3766-60C2-4E9A-B64F-43340C6144C5}"/>
    <dgm:cxn modelId="{449BA6CE-037F-45A2-8035-73107BC7245A}" type="presOf" srcId="{EC2D5831-C7ED-4B60-8F0D-15717B62B5C7}" destId="{38214F15-9038-45B1-83CE-3FB90CCBADB1}" srcOrd="0" destOrd="0" presId="urn:microsoft.com/office/officeart/2005/8/layout/vList5"/>
    <dgm:cxn modelId="{76839ED8-CBF9-4BD7-AF5E-BAA87AB3CC55}" type="presOf" srcId="{DA5C9850-4CE2-48C1-8B1F-F1DEF7D31578}" destId="{1A414C8F-D604-48A4-BE69-1827108021E9}" srcOrd="0" destOrd="0" presId="urn:microsoft.com/office/officeart/2005/8/layout/vList5"/>
    <dgm:cxn modelId="{D19B01DD-D4AA-48E5-B8CB-B7495B5A0224}" srcId="{44AFC886-C445-40C0-9886-E14BD3C6E1BC}" destId="{EC2D5831-C7ED-4B60-8F0D-15717B62B5C7}" srcOrd="0" destOrd="0" parTransId="{3BD21CEE-1AA7-441A-B316-FB55D52D5F7A}" sibTransId="{1E63C0F7-48A8-42C4-AFFA-A8004041FE9C}"/>
    <dgm:cxn modelId="{E6552AE1-7E9A-4082-8E04-E67121441A67}" srcId="{BD512A44-3F5C-4B31-80EE-73F50CD7AC79}" destId="{9FF46153-F74F-4496-9B65-9CDDCAE634B6}" srcOrd="1" destOrd="0" parTransId="{BB47EE01-C484-4482-A99C-9F988311DFDF}" sibTransId="{3EB6F1D3-F833-43D1-9C58-31B3E8A69C33}"/>
    <dgm:cxn modelId="{2289D7EA-28C8-4A4A-8378-60BA367BD1AA}" type="presOf" srcId="{BD512A44-3F5C-4B31-80EE-73F50CD7AC79}" destId="{6B80A8BF-0D44-4988-A22F-E5F7D7F52822}" srcOrd="0" destOrd="0" presId="urn:microsoft.com/office/officeart/2005/8/layout/vList5"/>
    <dgm:cxn modelId="{2986C0F0-9EA1-4815-A946-0308040A7B62}" srcId="{44AFC886-C445-40C0-9886-E14BD3C6E1BC}" destId="{92236EF3-8D59-48BD-95B9-A4DEEA498764}" srcOrd="2" destOrd="0" parTransId="{7C1F40D2-8101-4FBE-8843-02D0D8100931}" sibTransId="{723193A3-22F4-45CF-908A-37BA9A7C647C}"/>
    <dgm:cxn modelId="{4086D48E-9E5A-4D80-8093-FD96F224160E}" type="presParOf" srcId="{1A414C8F-D604-48A4-BE69-1827108021E9}" destId="{6D7D682F-8D9E-4A65-B5C0-DB3291E0A6D9}" srcOrd="0" destOrd="0" presId="urn:microsoft.com/office/officeart/2005/8/layout/vList5"/>
    <dgm:cxn modelId="{0D200D29-71F0-41AC-A697-516BD985CFA5}" type="presParOf" srcId="{6D7D682F-8D9E-4A65-B5C0-DB3291E0A6D9}" destId="{6B80A8BF-0D44-4988-A22F-E5F7D7F52822}" srcOrd="0" destOrd="0" presId="urn:microsoft.com/office/officeart/2005/8/layout/vList5"/>
    <dgm:cxn modelId="{A6FCE7FA-9D39-46FB-B60E-D9B34252AF99}" type="presParOf" srcId="{6D7D682F-8D9E-4A65-B5C0-DB3291E0A6D9}" destId="{679D7520-1D93-4BBD-AEDD-2D4A2420E515}" srcOrd="1" destOrd="0" presId="urn:microsoft.com/office/officeart/2005/8/layout/vList5"/>
    <dgm:cxn modelId="{6F76F681-6B8A-4A32-8927-02789747BDF9}" type="presParOf" srcId="{1A414C8F-D604-48A4-BE69-1827108021E9}" destId="{F3FDF1C1-B22C-449B-8BFF-ED6C666C3B3D}" srcOrd="1" destOrd="0" presId="urn:microsoft.com/office/officeart/2005/8/layout/vList5"/>
    <dgm:cxn modelId="{C82C5136-6651-4ABF-9362-CD2549813D4E}" type="presParOf" srcId="{1A414C8F-D604-48A4-BE69-1827108021E9}" destId="{7D78D88B-F3B8-4498-AD71-D41020B5FBCD}" srcOrd="2" destOrd="0" presId="urn:microsoft.com/office/officeart/2005/8/layout/vList5"/>
    <dgm:cxn modelId="{1D9B73F8-087B-4215-9C2D-52F203E5DF76}" type="presParOf" srcId="{7D78D88B-F3B8-4498-AD71-D41020B5FBCD}" destId="{98F7B855-583E-4725-9C34-0D96F8647729}" srcOrd="0" destOrd="0" presId="urn:microsoft.com/office/officeart/2005/8/layout/vList5"/>
    <dgm:cxn modelId="{1ABDC904-AAAA-41B8-B401-7F271AF3A47C}" type="presParOf" srcId="{7D78D88B-F3B8-4498-AD71-D41020B5FBCD}" destId="{38214F15-9038-45B1-83CE-3FB90CCBADB1}" srcOrd="1" destOrd="0" presId="urn:microsoft.com/office/officeart/2005/8/layout/vList5"/>
    <dgm:cxn modelId="{E84D157B-4619-4724-935C-54506AE0A49A}" type="presParOf" srcId="{1A414C8F-D604-48A4-BE69-1827108021E9}" destId="{85578AF0-CF0F-4591-A2C5-328B0258102A}" srcOrd="3" destOrd="0" presId="urn:microsoft.com/office/officeart/2005/8/layout/vList5"/>
    <dgm:cxn modelId="{BA176077-3C2F-4CD4-BEF2-A2B1E4F3314F}" type="presParOf" srcId="{1A414C8F-D604-48A4-BE69-1827108021E9}" destId="{70AAFF80-28CD-4907-BDAE-5AC0A7DD590C}" srcOrd="4" destOrd="0" presId="urn:microsoft.com/office/officeart/2005/8/layout/vList5"/>
    <dgm:cxn modelId="{3776B6E3-2B06-4A40-AD46-E5F6099B0767}" type="presParOf" srcId="{70AAFF80-28CD-4907-BDAE-5AC0A7DD590C}" destId="{CBD3CC2B-5EB2-482F-824D-E8EDB22A7CE9}" srcOrd="0" destOrd="0" presId="urn:microsoft.com/office/officeart/2005/8/layout/vList5"/>
    <dgm:cxn modelId="{F40BBF8E-6F8E-41E1-A579-B0F6E825554A}" type="presParOf" srcId="{70AAFF80-28CD-4907-BDAE-5AC0A7DD590C}" destId="{227B54FF-3C70-48BF-B2E4-C610777848E6}" srcOrd="1" destOrd="0" presId="urn:microsoft.com/office/officeart/2005/8/layout/vList5"/>
    <dgm:cxn modelId="{6E40D933-7DA3-4AB8-8B95-CD41462EE192}" type="presParOf" srcId="{1A414C8F-D604-48A4-BE69-1827108021E9}" destId="{7ADDF6C1-8797-44CA-86C6-97C5F55EE8AA}" srcOrd="5" destOrd="0" presId="urn:microsoft.com/office/officeart/2005/8/layout/vList5"/>
    <dgm:cxn modelId="{CA98E282-F828-43E2-9F2B-C0957CF31CEE}" type="presParOf" srcId="{1A414C8F-D604-48A4-BE69-1827108021E9}" destId="{3EED4A93-A80C-46BD-A3E4-0780ACB8097B}" srcOrd="6" destOrd="0" presId="urn:microsoft.com/office/officeart/2005/8/layout/vList5"/>
    <dgm:cxn modelId="{A143CCE0-609B-4B26-944D-D89FB50A3B37}" type="presParOf" srcId="{3EED4A93-A80C-46BD-A3E4-0780ACB8097B}" destId="{E9B5FEE6-D0A3-4F56-9571-AB3370685342}" srcOrd="0" destOrd="0" presId="urn:microsoft.com/office/officeart/2005/8/layout/vList5"/>
    <dgm:cxn modelId="{D17EBB5E-E428-46C7-9657-663B131CC8B8}" type="presParOf" srcId="{3EED4A93-A80C-46BD-A3E4-0780ACB8097B}" destId="{9D78F8B3-B42A-4E48-93FC-1725BBFCCA2A}"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9D7520-1D93-4BBD-AEDD-2D4A2420E515}">
      <dsp:nvSpPr>
        <dsp:cNvPr id="0" name=""/>
        <dsp:cNvSpPr/>
      </dsp:nvSpPr>
      <dsp:spPr>
        <a:xfrm rot="5400000">
          <a:off x="5063482" y="-2145375"/>
          <a:ext cx="605244" cy="5050451"/>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38100" rIns="76200" bIns="38100" numCol="1" spcCol="1270" anchor="ctr" anchorCtr="0">
          <a:noAutofit/>
        </a:bodyPr>
        <a:lstStyle/>
        <a:p>
          <a:pPr marL="57150" lvl="1" indent="-57150" algn="l" defTabSz="400050">
            <a:lnSpc>
              <a:spcPct val="90000"/>
            </a:lnSpc>
            <a:spcBef>
              <a:spcPct val="0"/>
            </a:spcBef>
            <a:spcAft>
              <a:spcPts val="600"/>
            </a:spcAft>
            <a:buChar char="•"/>
          </a:pPr>
          <a:r>
            <a:rPr lang="en-GB" sz="900" kern="1200" dirty="0"/>
            <a:t>A) Lower to the principle of UK median wage (£24,006), or; </a:t>
          </a:r>
        </a:p>
        <a:p>
          <a:pPr marL="57150" lvl="1" indent="-57150" algn="l" defTabSz="400050">
            <a:lnSpc>
              <a:spcPct val="90000"/>
            </a:lnSpc>
            <a:spcBef>
              <a:spcPct val="0"/>
            </a:spcBef>
            <a:spcAft>
              <a:spcPct val="15000"/>
            </a:spcAft>
            <a:buChar char="•"/>
          </a:pPr>
          <a:r>
            <a:rPr lang="en-GB" sz="900" kern="1200" dirty="0"/>
            <a:t>B) Salary thresholds linked to skill levels, set at 25</a:t>
          </a:r>
          <a:r>
            <a:rPr lang="en-GB" sz="900" kern="1200" baseline="30000" dirty="0"/>
            <a:t>th</a:t>
          </a:r>
          <a:r>
            <a:rPr lang="en-GB" sz="900" kern="1200" dirty="0"/>
            <a:t> percentile to prevent wage undercutting (Level 6 at £30k, Level 4-5 at £24k, Level 3 at £20k)   </a:t>
          </a:r>
        </a:p>
      </dsp:txBody>
      <dsp:txXfrm rot="-5400000">
        <a:off x="2840879" y="106774"/>
        <a:ext cx="5020905" cy="546152"/>
      </dsp:txXfrm>
    </dsp:sp>
    <dsp:sp modelId="{6B80A8BF-0D44-4988-A22F-E5F7D7F52822}">
      <dsp:nvSpPr>
        <dsp:cNvPr id="0" name=""/>
        <dsp:cNvSpPr/>
      </dsp:nvSpPr>
      <dsp:spPr>
        <a:xfrm>
          <a:off x="0" y="1572"/>
          <a:ext cx="2840879" cy="75655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GB" sz="1800" kern="1200" dirty="0"/>
            <a:t>Lower salary threshold</a:t>
          </a:r>
        </a:p>
      </dsp:txBody>
      <dsp:txXfrm>
        <a:off x="36932" y="38504"/>
        <a:ext cx="2767015" cy="682691"/>
      </dsp:txXfrm>
    </dsp:sp>
    <dsp:sp modelId="{38214F15-9038-45B1-83CE-3FB90CCBADB1}">
      <dsp:nvSpPr>
        <dsp:cNvPr id="0" name=""/>
        <dsp:cNvSpPr/>
      </dsp:nvSpPr>
      <dsp:spPr>
        <a:xfrm rot="5400000">
          <a:off x="5063482" y="-1350992"/>
          <a:ext cx="605244" cy="5050451"/>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17145" rIns="34290" bIns="17145" numCol="1" spcCol="1270" anchor="ctr" anchorCtr="0">
          <a:noAutofit/>
        </a:bodyPr>
        <a:lstStyle/>
        <a:p>
          <a:pPr marL="57150" lvl="1" indent="-57150" algn="l" defTabSz="400050">
            <a:lnSpc>
              <a:spcPct val="90000"/>
            </a:lnSpc>
            <a:spcBef>
              <a:spcPct val="0"/>
            </a:spcBef>
            <a:spcAft>
              <a:spcPts val="600"/>
            </a:spcAft>
            <a:buChar char="•"/>
          </a:pPr>
          <a:r>
            <a:rPr lang="en-GB" sz="900" kern="1200" dirty="0"/>
            <a:t>Roles on shortage occupation list (SOL) benefit from lower salary thresholds</a:t>
          </a:r>
        </a:p>
        <a:p>
          <a:pPr marL="57150" lvl="1" indent="-57150" algn="l" defTabSz="400050">
            <a:lnSpc>
              <a:spcPct val="90000"/>
            </a:lnSpc>
            <a:spcBef>
              <a:spcPct val="0"/>
            </a:spcBef>
            <a:spcAft>
              <a:spcPts val="600"/>
            </a:spcAft>
            <a:buChar char="•"/>
          </a:pPr>
          <a:r>
            <a:rPr lang="en-GB" sz="900" kern="1200" dirty="0"/>
            <a:t>Flexibility for devolved nations via Scotland &amp; Northern Ireland specific SOLs</a:t>
          </a:r>
        </a:p>
        <a:p>
          <a:pPr marL="57150" lvl="1" indent="-57150" algn="l" defTabSz="400050">
            <a:lnSpc>
              <a:spcPct val="90000"/>
            </a:lnSpc>
            <a:spcBef>
              <a:spcPct val="0"/>
            </a:spcBef>
            <a:spcAft>
              <a:spcPts val="600"/>
            </a:spcAft>
            <a:buChar char="•"/>
          </a:pPr>
          <a:r>
            <a:rPr lang="en-GB" sz="900" kern="1200" dirty="0"/>
            <a:t>Reform of the MAC (i.e. LPC or OBR model) and better process to set SOL  </a:t>
          </a:r>
        </a:p>
      </dsp:txBody>
      <dsp:txXfrm rot="-5400000">
        <a:off x="2840879" y="901157"/>
        <a:ext cx="5020905" cy="546152"/>
      </dsp:txXfrm>
    </dsp:sp>
    <dsp:sp modelId="{98F7B855-583E-4725-9C34-0D96F8647729}">
      <dsp:nvSpPr>
        <dsp:cNvPr id="0" name=""/>
        <dsp:cNvSpPr/>
      </dsp:nvSpPr>
      <dsp:spPr>
        <a:xfrm>
          <a:off x="0" y="795955"/>
          <a:ext cx="2840879" cy="75655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32385" rIns="64770" bIns="32385" numCol="1" spcCol="1270" anchor="ctr" anchorCtr="0">
          <a:noAutofit/>
        </a:bodyPr>
        <a:lstStyle/>
        <a:p>
          <a:pPr marL="0" lvl="0" indent="0" algn="ctr" defTabSz="755650">
            <a:lnSpc>
              <a:spcPct val="90000"/>
            </a:lnSpc>
            <a:spcBef>
              <a:spcPct val="0"/>
            </a:spcBef>
            <a:spcAft>
              <a:spcPct val="35000"/>
            </a:spcAft>
            <a:buNone/>
          </a:pPr>
          <a:r>
            <a:rPr lang="en-GB" sz="1700" kern="1200" dirty="0"/>
            <a:t>Flexibility on salary via shortage occupation lists</a:t>
          </a:r>
        </a:p>
      </dsp:txBody>
      <dsp:txXfrm>
        <a:off x="36932" y="832887"/>
        <a:ext cx="2767015" cy="682691"/>
      </dsp:txXfrm>
    </dsp:sp>
    <dsp:sp modelId="{227B54FF-3C70-48BF-B2E4-C610777848E6}">
      <dsp:nvSpPr>
        <dsp:cNvPr id="0" name=""/>
        <dsp:cNvSpPr/>
      </dsp:nvSpPr>
      <dsp:spPr>
        <a:xfrm rot="5400000">
          <a:off x="5063482" y="-556609"/>
          <a:ext cx="605244" cy="5050451"/>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17145" rIns="34290" bIns="17145" numCol="1" spcCol="1270" anchor="ctr" anchorCtr="0">
          <a:noAutofit/>
        </a:bodyPr>
        <a:lstStyle/>
        <a:p>
          <a:pPr marL="57150" lvl="1" indent="-57150" algn="l" defTabSz="400050">
            <a:lnSpc>
              <a:spcPct val="90000"/>
            </a:lnSpc>
            <a:spcBef>
              <a:spcPct val="0"/>
            </a:spcBef>
            <a:spcAft>
              <a:spcPts val="600"/>
            </a:spcAft>
            <a:buChar char="•"/>
          </a:pPr>
          <a:r>
            <a:rPr lang="en-GB" sz="900" kern="1200" dirty="0"/>
            <a:t>Extend from 12 to 24 months and reduce ‘cooling off’ period to 6 months  </a:t>
          </a:r>
        </a:p>
        <a:p>
          <a:pPr marL="57150" lvl="1" indent="-57150" algn="l" defTabSz="400050">
            <a:lnSpc>
              <a:spcPct val="90000"/>
            </a:lnSpc>
            <a:spcBef>
              <a:spcPct val="0"/>
            </a:spcBef>
            <a:spcAft>
              <a:spcPts val="300"/>
            </a:spcAft>
            <a:buChar char="•"/>
          </a:pPr>
          <a:r>
            <a:rPr lang="en-GB" sz="900" kern="1200" dirty="0"/>
            <a:t>Be able to switch from temporary into skilled visa route (if meet the criteria) </a:t>
          </a:r>
        </a:p>
      </dsp:txBody>
      <dsp:txXfrm rot="-5400000">
        <a:off x="2840879" y="1695540"/>
        <a:ext cx="5020905" cy="546152"/>
      </dsp:txXfrm>
    </dsp:sp>
    <dsp:sp modelId="{CBD3CC2B-5EB2-482F-824D-E8EDB22A7CE9}">
      <dsp:nvSpPr>
        <dsp:cNvPr id="0" name=""/>
        <dsp:cNvSpPr/>
      </dsp:nvSpPr>
      <dsp:spPr>
        <a:xfrm>
          <a:off x="0" y="1590338"/>
          <a:ext cx="2840879" cy="75655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32385" rIns="64770" bIns="32385" numCol="1" spcCol="1270" anchor="ctr" anchorCtr="0">
          <a:noAutofit/>
        </a:bodyPr>
        <a:lstStyle/>
        <a:p>
          <a:pPr marL="0" lvl="0" indent="0" algn="ctr" defTabSz="755650">
            <a:lnSpc>
              <a:spcPct val="90000"/>
            </a:lnSpc>
            <a:spcBef>
              <a:spcPct val="0"/>
            </a:spcBef>
            <a:spcAft>
              <a:spcPct val="35000"/>
            </a:spcAft>
            <a:buNone/>
          </a:pPr>
          <a:r>
            <a:rPr lang="en-GB" sz="1700" kern="1200" dirty="0"/>
            <a:t>Longer temporary route ‘below the line’ </a:t>
          </a:r>
        </a:p>
      </dsp:txBody>
      <dsp:txXfrm>
        <a:off x="36932" y="1627270"/>
        <a:ext cx="2767015" cy="682691"/>
      </dsp:txXfrm>
    </dsp:sp>
    <dsp:sp modelId="{9D78F8B3-B42A-4E48-93FC-1725BBFCCA2A}">
      <dsp:nvSpPr>
        <dsp:cNvPr id="0" name=""/>
        <dsp:cNvSpPr/>
      </dsp:nvSpPr>
      <dsp:spPr>
        <a:xfrm rot="5400000">
          <a:off x="5063482" y="237773"/>
          <a:ext cx="605244" cy="5050451"/>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17145" rIns="34290" bIns="17145" numCol="1" spcCol="1270" anchor="ctr" anchorCtr="0">
          <a:noAutofit/>
        </a:bodyPr>
        <a:lstStyle/>
        <a:p>
          <a:pPr marL="57150" lvl="1" indent="-57150" algn="l" defTabSz="400050">
            <a:lnSpc>
              <a:spcPct val="100000"/>
            </a:lnSpc>
            <a:spcBef>
              <a:spcPct val="0"/>
            </a:spcBef>
            <a:spcAft>
              <a:spcPts val="600"/>
            </a:spcAft>
            <a:buChar char="•"/>
          </a:pPr>
          <a:r>
            <a:rPr lang="en-GB" sz="900" kern="1200" dirty="0"/>
            <a:t>Commitment that status quo (i.e. free movement) continues until the new system is ready. Rule out option of minor tweaks to current non-EEA system if radical reforms are not deliverable by the end of transition (31 Dec 2020) </a:t>
          </a:r>
        </a:p>
      </dsp:txBody>
      <dsp:txXfrm rot="-5400000">
        <a:off x="2840879" y="2489922"/>
        <a:ext cx="5020905" cy="546152"/>
      </dsp:txXfrm>
    </dsp:sp>
    <dsp:sp modelId="{E9B5FEE6-D0A3-4F56-9571-AB3370685342}">
      <dsp:nvSpPr>
        <dsp:cNvPr id="0" name=""/>
        <dsp:cNvSpPr/>
      </dsp:nvSpPr>
      <dsp:spPr>
        <a:xfrm>
          <a:off x="0" y="2384721"/>
          <a:ext cx="2840879" cy="75655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32385" rIns="64770" bIns="32385" numCol="1" spcCol="1270" anchor="ctr" anchorCtr="0">
          <a:noAutofit/>
        </a:bodyPr>
        <a:lstStyle/>
        <a:p>
          <a:pPr marL="0" lvl="0" indent="0" algn="ctr" defTabSz="755650">
            <a:lnSpc>
              <a:spcPct val="90000"/>
            </a:lnSpc>
            <a:spcBef>
              <a:spcPct val="0"/>
            </a:spcBef>
            <a:spcAft>
              <a:spcPct val="35000"/>
            </a:spcAft>
            <a:buNone/>
          </a:pPr>
          <a:r>
            <a:rPr lang="en-GB" sz="1700" kern="1200" dirty="0"/>
            <a:t>Free movement continues until new system is ready</a:t>
          </a:r>
        </a:p>
      </dsp:txBody>
      <dsp:txXfrm>
        <a:off x="36932" y="2421653"/>
        <a:ext cx="2767015" cy="682691"/>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6332"/>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50443" y="0"/>
            <a:ext cx="2945659" cy="496332"/>
          </a:xfrm>
          <a:prstGeom prst="rect">
            <a:avLst/>
          </a:prstGeom>
        </p:spPr>
        <p:txBody>
          <a:bodyPr vert="horz" lIns="91440" tIns="45720" rIns="91440" bIns="45720" rtlCol="0"/>
          <a:lstStyle>
            <a:lvl1pPr algn="r">
              <a:defRPr sz="1200"/>
            </a:lvl1pPr>
          </a:lstStyle>
          <a:p>
            <a:fld id="{BBEAE825-487C-884C-B449-1D116FCF61F1}" type="datetime1">
              <a:rPr lang="en-GB" smtClean="0"/>
              <a:t>19/03/2019</a:t>
            </a:fld>
            <a:endParaRPr lang="en-US" dirty="0"/>
          </a:p>
        </p:txBody>
      </p:sp>
      <p:sp>
        <p:nvSpPr>
          <p:cNvPr id="4" name="Footer Placeholder 3"/>
          <p:cNvSpPr>
            <a:spLocks noGrp="1"/>
          </p:cNvSpPr>
          <p:nvPr>
            <p:ph type="ftr" sz="quarter" idx="2"/>
          </p:nvPr>
        </p:nvSpPr>
        <p:spPr>
          <a:xfrm>
            <a:off x="0" y="9428583"/>
            <a:ext cx="2945659" cy="496332"/>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50443" y="9428583"/>
            <a:ext cx="2945659" cy="496332"/>
          </a:xfrm>
          <a:prstGeom prst="rect">
            <a:avLst/>
          </a:prstGeom>
        </p:spPr>
        <p:txBody>
          <a:bodyPr vert="horz" lIns="91440" tIns="45720" rIns="91440" bIns="45720" rtlCol="0" anchor="b"/>
          <a:lstStyle>
            <a:lvl1pPr algn="r">
              <a:defRPr sz="1200"/>
            </a:lvl1pPr>
          </a:lstStyle>
          <a:p>
            <a:fld id="{E8FAB255-0C62-A84F-9C42-1CFE80A768D0}" type="slidenum">
              <a:rPr lang="en-US" smtClean="0"/>
              <a:t>‹#›</a:t>
            </a:fld>
            <a:endParaRPr lang="en-US" dirty="0"/>
          </a:p>
        </p:txBody>
      </p:sp>
    </p:spTree>
    <p:extLst>
      <p:ext uri="{BB962C8B-B14F-4D97-AF65-F5344CB8AC3E}">
        <p14:creationId xmlns:p14="http://schemas.microsoft.com/office/powerpoint/2010/main" val="262110720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6332"/>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50443" y="0"/>
            <a:ext cx="2945659" cy="496332"/>
          </a:xfrm>
          <a:prstGeom prst="rect">
            <a:avLst/>
          </a:prstGeom>
        </p:spPr>
        <p:txBody>
          <a:bodyPr vert="horz" lIns="91440" tIns="45720" rIns="91440" bIns="45720" rtlCol="0"/>
          <a:lstStyle>
            <a:lvl1pPr algn="r">
              <a:defRPr sz="1200"/>
            </a:lvl1pPr>
          </a:lstStyle>
          <a:p>
            <a:fld id="{86EB1AAF-414A-4841-B5F4-B66A6F3CFA40}" type="datetime1">
              <a:rPr lang="en-GB" smtClean="0"/>
              <a:t>19/03/2019</a:t>
            </a:fld>
            <a:endParaRPr lang="en-US" dirty="0"/>
          </a:p>
        </p:txBody>
      </p:sp>
      <p:sp>
        <p:nvSpPr>
          <p:cNvPr id="4" name="Slide Image Placeholder 3"/>
          <p:cNvSpPr>
            <a:spLocks noGrp="1" noRot="1" noChangeAspect="1"/>
          </p:cNvSpPr>
          <p:nvPr>
            <p:ph type="sldImg" idx="2"/>
          </p:nvPr>
        </p:nvSpPr>
        <p:spPr>
          <a:xfrm>
            <a:off x="90488" y="744538"/>
            <a:ext cx="6616700" cy="3722687"/>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79768" y="4715153"/>
            <a:ext cx="5438140" cy="4466987"/>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9428583"/>
            <a:ext cx="2945659" cy="496332"/>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50443" y="9428583"/>
            <a:ext cx="2945659" cy="496332"/>
          </a:xfrm>
          <a:prstGeom prst="rect">
            <a:avLst/>
          </a:prstGeom>
        </p:spPr>
        <p:txBody>
          <a:bodyPr vert="horz" lIns="91440" tIns="45720" rIns="91440" bIns="45720" rtlCol="0" anchor="b"/>
          <a:lstStyle>
            <a:lvl1pPr algn="r">
              <a:defRPr sz="1200"/>
            </a:lvl1pPr>
          </a:lstStyle>
          <a:p>
            <a:fld id="{2AB11612-1101-B24B-BB64-FE9039EFC286}" type="slidenum">
              <a:rPr lang="en-US" smtClean="0"/>
              <a:t>‹#›</a:t>
            </a:fld>
            <a:endParaRPr lang="en-US" dirty="0"/>
          </a:p>
        </p:txBody>
      </p:sp>
    </p:spTree>
    <p:extLst>
      <p:ext uri="{BB962C8B-B14F-4D97-AF65-F5344CB8AC3E}">
        <p14:creationId xmlns:p14="http://schemas.microsoft.com/office/powerpoint/2010/main" val="1949153591"/>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Front cover">
    <p:spTree>
      <p:nvGrpSpPr>
        <p:cNvPr id="1" name=""/>
        <p:cNvGrpSpPr/>
        <p:nvPr/>
      </p:nvGrpSpPr>
      <p:grpSpPr>
        <a:xfrm>
          <a:off x="0" y="0"/>
          <a:ext cx="0" cy="0"/>
          <a:chOff x="0" y="0"/>
          <a:chExt cx="0" cy="0"/>
        </a:xfrm>
      </p:grpSpPr>
      <p:pic>
        <p:nvPicPr>
          <p:cNvPr id="9" name="Picture 8" descr="Trade.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57"/>
            <a:ext cx="9144000" cy="5143243"/>
          </a:xfrm>
          <a:prstGeom prst="rect">
            <a:avLst/>
          </a:prstGeom>
        </p:spPr>
      </p:pic>
      <p:sp>
        <p:nvSpPr>
          <p:cNvPr id="2" name="Title 1"/>
          <p:cNvSpPr>
            <a:spLocks noGrp="1"/>
          </p:cNvSpPr>
          <p:nvPr>
            <p:ph type="title" hasCustomPrompt="1"/>
          </p:nvPr>
        </p:nvSpPr>
        <p:spPr>
          <a:xfrm>
            <a:off x="698125" y="1643271"/>
            <a:ext cx="5754458" cy="472929"/>
          </a:xfrm>
          <a:prstGeom prst="rect">
            <a:avLst/>
          </a:prstGeom>
        </p:spPr>
        <p:txBody>
          <a:bodyPr vert="horz" lIns="0" tIns="0" rIns="0" bIns="0" anchor="b" anchorCtr="0"/>
          <a:lstStyle>
            <a:lvl1pPr algn="l">
              <a:lnSpc>
                <a:spcPts val="3200"/>
              </a:lnSpc>
              <a:defRPr sz="3200" cap="all" spc="80">
                <a:solidFill>
                  <a:schemeClr val="bg1"/>
                </a:solidFill>
              </a:defRPr>
            </a:lvl1pPr>
          </a:lstStyle>
          <a:p>
            <a:r>
              <a:rPr lang="en-GB" dirty="0"/>
              <a:t>Title</a:t>
            </a:r>
            <a:endParaRPr lang="en-US" dirty="0"/>
          </a:p>
        </p:txBody>
      </p:sp>
      <p:sp>
        <p:nvSpPr>
          <p:cNvPr id="6" name="Text Placeholder 5"/>
          <p:cNvSpPr>
            <a:spLocks noGrp="1"/>
          </p:cNvSpPr>
          <p:nvPr>
            <p:ph type="body" sz="quarter" idx="10" hasCustomPrompt="1"/>
          </p:nvPr>
        </p:nvSpPr>
        <p:spPr>
          <a:xfrm>
            <a:off x="697717" y="2278180"/>
            <a:ext cx="4353554" cy="442950"/>
          </a:xfrm>
          <a:prstGeom prst="rect">
            <a:avLst/>
          </a:prstGeom>
        </p:spPr>
        <p:txBody>
          <a:bodyPr vert="horz" lIns="0" tIns="0" rIns="0" bIns="0"/>
          <a:lstStyle>
            <a:lvl1pPr marL="0" indent="0">
              <a:lnSpc>
                <a:spcPts val="2200"/>
              </a:lnSpc>
              <a:buFontTx/>
              <a:buNone/>
              <a:defRPr sz="2000" cap="all" spc="80">
                <a:solidFill>
                  <a:schemeClr val="bg1"/>
                </a:solidFill>
              </a:defRPr>
            </a:lvl1pPr>
            <a:lvl2pPr>
              <a:defRPr sz="2800" cap="all">
                <a:solidFill>
                  <a:schemeClr val="bg1"/>
                </a:solidFill>
              </a:defRPr>
            </a:lvl2pPr>
            <a:lvl3pPr>
              <a:defRPr sz="2800" cap="all">
                <a:solidFill>
                  <a:schemeClr val="bg1"/>
                </a:solidFill>
              </a:defRPr>
            </a:lvl3pPr>
            <a:lvl4pPr>
              <a:defRPr sz="2800" cap="all">
                <a:solidFill>
                  <a:schemeClr val="bg1"/>
                </a:solidFill>
              </a:defRPr>
            </a:lvl4pPr>
            <a:lvl5pPr>
              <a:defRPr sz="2800" cap="all">
                <a:solidFill>
                  <a:schemeClr val="bg1"/>
                </a:solidFill>
              </a:defRPr>
            </a:lvl5pPr>
          </a:lstStyle>
          <a:p>
            <a:pPr lvl="0"/>
            <a:r>
              <a:rPr lang="en-US" dirty="0"/>
              <a:t>S</a:t>
            </a:r>
            <a:r>
              <a:rPr lang="en-GB" dirty="0" err="1"/>
              <a:t>ub</a:t>
            </a:r>
            <a:r>
              <a:rPr lang="en-GB" dirty="0"/>
              <a:t>-title</a:t>
            </a:r>
            <a:endParaRPr lang="en-US" dirty="0"/>
          </a:p>
        </p:txBody>
      </p:sp>
    </p:spTree>
    <p:extLst>
      <p:ext uri="{BB962C8B-B14F-4D97-AF65-F5344CB8AC3E}">
        <p14:creationId xmlns:p14="http://schemas.microsoft.com/office/powerpoint/2010/main" val="5776940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Text">
    <p:spTree>
      <p:nvGrpSpPr>
        <p:cNvPr id="1" name=""/>
        <p:cNvGrpSpPr/>
        <p:nvPr/>
      </p:nvGrpSpPr>
      <p:grpSpPr>
        <a:xfrm>
          <a:off x="0" y="0"/>
          <a:ext cx="0" cy="0"/>
          <a:chOff x="0" y="0"/>
          <a:chExt cx="0" cy="0"/>
        </a:xfrm>
      </p:grpSpPr>
      <p:sp>
        <p:nvSpPr>
          <p:cNvPr id="14" name="Title 13"/>
          <p:cNvSpPr>
            <a:spLocks noGrp="1"/>
          </p:cNvSpPr>
          <p:nvPr>
            <p:ph type="title" hasCustomPrompt="1"/>
          </p:nvPr>
        </p:nvSpPr>
        <p:spPr>
          <a:xfrm>
            <a:off x="500316" y="357190"/>
            <a:ext cx="8207110" cy="534483"/>
          </a:xfrm>
          <a:prstGeom prst="rect">
            <a:avLst/>
          </a:prstGeom>
        </p:spPr>
        <p:txBody>
          <a:bodyPr vert="horz" lIns="0" tIns="0" rIns="0" bIns="0"/>
          <a:lstStyle>
            <a:lvl1pPr algn="l">
              <a:lnSpc>
                <a:spcPts val="3000"/>
              </a:lnSpc>
              <a:defRPr sz="2600" cap="all" baseline="0"/>
            </a:lvl1pPr>
          </a:lstStyle>
          <a:p>
            <a:r>
              <a:rPr lang="en-GB" dirty="0"/>
              <a:t>SLIDE HEADING</a:t>
            </a:r>
            <a:endParaRPr lang="en-US" dirty="0"/>
          </a:p>
        </p:txBody>
      </p:sp>
      <p:cxnSp>
        <p:nvCxnSpPr>
          <p:cNvPr id="6" name="Straight Connector 5"/>
          <p:cNvCxnSpPr/>
          <p:nvPr userDrawn="1"/>
        </p:nvCxnSpPr>
        <p:spPr>
          <a:xfrm>
            <a:off x="500316" y="300671"/>
            <a:ext cx="8207110" cy="0"/>
          </a:xfrm>
          <a:prstGeom prst="line">
            <a:avLst/>
          </a:prstGeom>
          <a:ln w="3175"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0" name="Triangle 9"/>
          <p:cNvSpPr/>
          <p:nvPr userDrawn="1"/>
        </p:nvSpPr>
        <p:spPr>
          <a:xfrm>
            <a:off x="7596336" y="4665318"/>
            <a:ext cx="1547664" cy="478182"/>
          </a:xfrm>
          <a:prstGeom prst="triangle">
            <a:avLst>
              <a:gd name="adj" fmla="val 100000"/>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Slide Number Placeholder 1"/>
          <p:cNvSpPr txBox="1">
            <a:spLocks/>
          </p:cNvSpPr>
          <p:nvPr userDrawn="1"/>
        </p:nvSpPr>
        <p:spPr>
          <a:xfrm>
            <a:off x="6926873" y="4790417"/>
            <a:ext cx="2133600" cy="274637"/>
          </a:xfrm>
          <a:prstGeom prst="rect">
            <a:avLst/>
          </a:prstGeom>
        </p:spPr>
        <p:txBody>
          <a:bodyPr vert="horz" lIns="91440" tIns="45720" rIns="91440" bIns="45720" rtlCol="0" anchor="ctr"/>
          <a:lstStyle>
            <a:defPPr>
              <a:defRPr lang="en-US"/>
            </a:defPPr>
            <a:lvl1pPr marL="0" algn="r" defTabSz="407979" rtl="0" eaLnBrk="1" latinLnBrk="0" hangingPunct="1">
              <a:defRPr sz="1100" kern="1200">
                <a:solidFill>
                  <a:schemeClr val="bg1"/>
                </a:solidFill>
                <a:latin typeface="+mn-lt"/>
                <a:ea typeface="+mn-ea"/>
                <a:cs typeface="+mn-cs"/>
              </a:defRPr>
            </a:lvl1pPr>
            <a:lvl2pPr marL="407979" algn="l" defTabSz="407979" rtl="0" eaLnBrk="1" latinLnBrk="0" hangingPunct="1">
              <a:defRPr sz="1600" kern="1200">
                <a:solidFill>
                  <a:schemeClr val="tx1"/>
                </a:solidFill>
                <a:latin typeface="+mn-lt"/>
                <a:ea typeface="+mn-ea"/>
                <a:cs typeface="+mn-cs"/>
              </a:defRPr>
            </a:lvl2pPr>
            <a:lvl3pPr marL="815957" algn="l" defTabSz="407979" rtl="0" eaLnBrk="1" latinLnBrk="0" hangingPunct="1">
              <a:defRPr sz="1600" kern="1200">
                <a:solidFill>
                  <a:schemeClr val="tx1"/>
                </a:solidFill>
                <a:latin typeface="+mn-lt"/>
                <a:ea typeface="+mn-ea"/>
                <a:cs typeface="+mn-cs"/>
              </a:defRPr>
            </a:lvl3pPr>
            <a:lvl4pPr marL="1223936" algn="l" defTabSz="407979" rtl="0" eaLnBrk="1" latinLnBrk="0" hangingPunct="1">
              <a:defRPr sz="1600" kern="1200">
                <a:solidFill>
                  <a:schemeClr val="tx1"/>
                </a:solidFill>
                <a:latin typeface="+mn-lt"/>
                <a:ea typeface="+mn-ea"/>
                <a:cs typeface="+mn-cs"/>
              </a:defRPr>
            </a:lvl4pPr>
            <a:lvl5pPr marL="1631915" algn="l" defTabSz="407979" rtl="0" eaLnBrk="1" latinLnBrk="0" hangingPunct="1">
              <a:defRPr sz="1600" kern="1200">
                <a:solidFill>
                  <a:schemeClr val="tx1"/>
                </a:solidFill>
                <a:latin typeface="+mn-lt"/>
                <a:ea typeface="+mn-ea"/>
                <a:cs typeface="+mn-cs"/>
              </a:defRPr>
            </a:lvl5pPr>
            <a:lvl6pPr marL="2039894" algn="l" defTabSz="407979" rtl="0" eaLnBrk="1" latinLnBrk="0" hangingPunct="1">
              <a:defRPr sz="1600" kern="1200">
                <a:solidFill>
                  <a:schemeClr val="tx1"/>
                </a:solidFill>
                <a:latin typeface="+mn-lt"/>
                <a:ea typeface="+mn-ea"/>
                <a:cs typeface="+mn-cs"/>
              </a:defRPr>
            </a:lvl6pPr>
            <a:lvl7pPr marL="2447873" algn="l" defTabSz="407979" rtl="0" eaLnBrk="1" latinLnBrk="0" hangingPunct="1">
              <a:defRPr sz="1600" kern="1200">
                <a:solidFill>
                  <a:schemeClr val="tx1"/>
                </a:solidFill>
                <a:latin typeface="+mn-lt"/>
                <a:ea typeface="+mn-ea"/>
                <a:cs typeface="+mn-cs"/>
              </a:defRPr>
            </a:lvl7pPr>
            <a:lvl8pPr marL="2855852" algn="l" defTabSz="407979" rtl="0" eaLnBrk="1" latinLnBrk="0" hangingPunct="1">
              <a:defRPr sz="1600" kern="1200">
                <a:solidFill>
                  <a:schemeClr val="tx1"/>
                </a:solidFill>
                <a:latin typeface="+mn-lt"/>
                <a:ea typeface="+mn-ea"/>
                <a:cs typeface="+mn-cs"/>
              </a:defRPr>
            </a:lvl8pPr>
            <a:lvl9pPr marL="3263830" algn="l" defTabSz="407979" rtl="0" eaLnBrk="1" latinLnBrk="0" hangingPunct="1">
              <a:defRPr sz="1600" kern="1200">
                <a:solidFill>
                  <a:schemeClr val="tx1"/>
                </a:solidFill>
                <a:latin typeface="+mn-lt"/>
                <a:ea typeface="+mn-ea"/>
                <a:cs typeface="+mn-cs"/>
              </a:defRPr>
            </a:lvl9pPr>
          </a:lstStyle>
          <a:p>
            <a:fld id="{0F3E915A-A851-4F47-881A-1FF5BE2B29D8}" type="slidenum">
              <a:rPr lang="en-US" sz="1000" smtClean="0">
                <a:solidFill>
                  <a:schemeClr val="bg1"/>
                </a:solidFill>
              </a:rPr>
              <a:pPr/>
              <a:t>‹#›</a:t>
            </a:fld>
            <a:endParaRPr lang="en-US" sz="1000" dirty="0">
              <a:solidFill>
                <a:schemeClr val="bg1"/>
              </a:solidFill>
            </a:endParaRP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00317" y="4729624"/>
            <a:ext cx="615299" cy="224633"/>
          </a:xfrm>
          <a:prstGeom prst="rect">
            <a:avLst/>
          </a:prstGeom>
        </p:spPr>
      </p:pic>
    </p:spTree>
    <p:extLst>
      <p:ext uri="{BB962C8B-B14F-4D97-AF65-F5344CB8AC3E}">
        <p14:creationId xmlns:p14="http://schemas.microsoft.com/office/powerpoint/2010/main" val="40456304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Back cover">
    <p:spTree>
      <p:nvGrpSpPr>
        <p:cNvPr id="1" name=""/>
        <p:cNvGrpSpPr/>
        <p:nvPr/>
      </p:nvGrpSpPr>
      <p:grpSpPr>
        <a:xfrm>
          <a:off x="0" y="0"/>
          <a:ext cx="0" cy="0"/>
          <a:chOff x="0" y="0"/>
          <a:chExt cx="0" cy="0"/>
        </a:xfrm>
      </p:grpSpPr>
      <p:pic>
        <p:nvPicPr>
          <p:cNvPr id="9" name="Picture 8" descr="Trade.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57"/>
            <a:ext cx="9144000" cy="5143243"/>
          </a:xfrm>
          <a:prstGeom prst="rect">
            <a:avLst/>
          </a:prstGeom>
        </p:spPr>
      </p:pic>
      <p:sp>
        <p:nvSpPr>
          <p:cNvPr id="3" name="Text Placeholder 5"/>
          <p:cNvSpPr>
            <a:spLocks noGrp="1"/>
          </p:cNvSpPr>
          <p:nvPr>
            <p:ph type="body" sz="quarter" idx="10" hasCustomPrompt="1"/>
          </p:nvPr>
        </p:nvSpPr>
        <p:spPr>
          <a:xfrm>
            <a:off x="697717" y="1372413"/>
            <a:ext cx="4353554" cy="1495859"/>
          </a:xfrm>
          <a:prstGeom prst="rect">
            <a:avLst/>
          </a:prstGeom>
        </p:spPr>
        <p:txBody>
          <a:bodyPr vert="horz" lIns="0" tIns="0" rIns="0" bIns="0"/>
          <a:lstStyle>
            <a:lvl1pPr marL="0" indent="0">
              <a:lnSpc>
                <a:spcPts val="2400"/>
              </a:lnSpc>
              <a:buFontTx/>
              <a:buNone/>
              <a:defRPr sz="2000" cap="none" spc="0" baseline="0">
                <a:solidFill>
                  <a:schemeClr val="bg1"/>
                </a:solidFill>
              </a:defRPr>
            </a:lvl1pPr>
            <a:lvl2pPr>
              <a:defRPr sz="2800" cap="all">
                <a:solidFill>
                  <a:schemeClr val="bg1"/>
                </a:solidFill>
              </a:defRPr>
            </a:lvl2pPr>
            <a:lvl3pPr>
              <a:defRPr sz="2800" cap="all">
                <a:solidFill>
                  <a:schemeClr val="bg1"/>
                </a:solidFill>
              </a:defRPr>
            </a:lvl3pPr>
            <a:lvl4pPr>
              <a:defRPr sz="2800" cap="all">
                <a:solidFill>
                  <a:schemeClr val="bg1"/>
                </a:solidFill>
              </a:defRPr>
            </a:lvl4pPr>
            <a:lvl5pPr>
              <a:defRPr sz="2800" cap="all">
                <a:solidFill>
                  <a:schemeClr val="bg1"/>
                </a:solidFill>
              </a:defRPr>
            </a:lvl5pPr>
          </a:lstStyle>
          <a:p>
            <a:pPr lvl="0"/>
            <a:r>
              <a:rPr lang="en-GB" dirty="0"/>
              <a:t>For more information, contact:</a:t>
            </a:r>
          </a:p>
          <a:p>
            <a:pPr lvl="0"/>
            <a:r>
              <a:rPr lang="en-GB" dirty="0"/>
              <a:t>T: +44 (0)20 7395 XXXX</a:t>
            </a:r>
          </a:p>
          <a:p>
            <a:pPr lvl="0"/>
            <a:r>
              <a:rPr lang="en-GB" dirty="0"/>
              <a:t>E: name.name@cbi.org.uk</a:t>
            </a:r>
            <a:endParaRPr lang="en-US" dirty="0"/>
          </a:p>
        </p:txBody>
      </p:sp>
    </p:spTree>
    <p:extLst>
      <p:ext uri="{BB962C8B-B14F-4D97-AF65-F5344CB8AC3E}">
        <p14:creationId xmlns:p14="http://schemas.microsoft.com/office/powerpoint/2010/main" val="24285512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Section start ">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0" y="0"/>
            <a:ext cx="9144000" cy="5143500"/>
          </a:xfrm>
          <a:prstGeom prst="rect">
            <a:avLst/>
          </a:prstGeom>
        </p:spPr>
      </p:pic>
      <p:sp>
        <p:nvSpPr>
          <p:cNvPr id="7" name="Text Placeholder 6"/>
          <p:cNvSpPr>
            <a:spLocks noGrp="1"/>
          </p:cNvSpPr>
          <p:nvPr>
            <p:ph type="body" sz="quarter" idx="12" hasCustomPrompt="1"/>
          </p:nvPr>
        </p:nvSpPr>
        <p:spPr>
          <a:xfrm>
            <a:off x="500317" y="1040361"/>
            <a:ext cx="4820546" cy="674693"/>
          </a:xfrm>
          <a:prstGeom prst="rect">
            <a:avLst/>
          </a:prstGeom>
        </p:spPr>
        <p:txBody>
          <a:bodyPr vert="horz" lIns="0" tIns="0" rIns="0" bIns="0"/>
          <a:lstStyle>
            <a:lvl1pPr marL="0" indent="0">
              <a:buFontTx/>
              <a:buNone/>
              <a:defRPr sz="1800" b="0" i="0" spc="80" baseline="0">
                <a:solidFill>
                  <a:srgbClr val="FFFFFF"/>
                </a:solidFill>
              </a:defRPr>
            </a:lvl1pPr>
            <a:lvl2pPr marL="3175" indent="0">
              <a:spcBef>
                <a:spcPts val="984"/>
              </a:spcBef>
              <a:buFontTx/>
              <a:buNone/>
              <a:defRPr sz="1600" b="1" i="0" baseline="0">
                <a:solidFill>
                  <a:schemeClr val="accent6"/>
                </a:solidFill>
              </a:defRPr>
            </a:lvl2pPr>
          </a:lstStyle>
          <a:p>
            <a:pPr lvl="0"/>
            <a:r>
              <a:rPr lang="en-GB" dirty="0"/>
              <a:t>Short description of section contents</a:t>
            </a:r>
          </a:p>
        </p:txBody>
      </p:sp>
      <p:sp>
        <p:nvSpPr>
          <p:cNvPr id="20" name="Triangle 19"/>
          <p:cNvSpPr/>
          <p:nvPr userDrawn="1"/>
        </p:nvSpPr>
        <p:spPr>
          <a:xfrm>
            <a:off x="7346007" y="4587974"/>
            <a:ext cx="1797993" cy="555526"/>
          </a:xfrm>
          <a:prstGeom prst="triangle">
            <a:avLst>
              <a:gd name="adj" fmla="val 10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Slide Number Placeholder 1"/>
          <p:cNvSpPr txBox="1">
            <a:spLocks/>
          </p:cNvSpPr>
          <p:nvPr userDrawn="1"/>
        </p:nvSpPr>
        <p:spPr>
          <a:xfrm>
            <a:off x="6822615" y="4761986"/>
            <a:ext cx="2133600" cy="274637"/>
          </a:xfrm>
          <a:prstGeom prst="rect">
            <a:avLst/>
          </a:prstGeom>
        </p:spPr>
        <p:txBody>
          <a:bodyPr vert="horz" lIns="91440" tIns="45720" rIns="91440" bIns="45720" rtlCol="0" anchor="ctr"/>
          <a:lstStyle>
            <a:defPPr>
              <a:defRPr lang="en-US"/>
            </a:defPPr>
            <a:lvl1pPr marL="0" algn="r" defTabSz="407979" rtl="0" eaLnBrk="1" latinLnBrk="0" hangingPunct="1">
              <a:defRPr sz="1100" kern="1200">
                <a:solidFill>
                  <a:schemeClr val="bg1"/>
                </a:solidFill>
                <a:latin typeface="+mn-lt"/>
                <a:ea typeface="+mn-ea"/>
                <a:cs typeface="+mn-cs"/>
              </a:defRPr>
            </a:lvl1pPr>
            <a:lvl2pPr marL="407979" algn="l" defTabSz="407979" rtl="0" eaLnBrk="1" latinLnBrk="0" hangingPunct="1">
              <a:defRPr sz="1600" kern="1200">
                <a:solidFill>
                  <a:schemeClr val="tx1"/>
                </a:solidFill>
                <a:latin typeface="+mn-lt"/>
                <a:ea typeface="+mn-ea"/>
                <a:cs typeface="+mn-cs"/>
              </a:defRPr>
            </a:lvl2pPr>
            <a:lvl3pPr marL="815957" algn="l" defTabSz="407979" rtl="0" eaLnBrk="1" latinLnBrk="0" hangingPunct="1">
              <a:defRPr sz="1600" kern="1200">
                <a:solidFill>
                  <a:schemeClr val="tx1"/>
                </a:solidFill>
                <a:latin typeface="+mn-lt"/>
                <a:ea typeface="+mn-ea"/>
                <a:cs typeface="+mn-cs"/>
              </a:defRPr>
            </a:lvl3pPr>
            <a:lvl4pPr marL="1223936" algn="l" defTabSz="407979" rtl="0" eaLnBrk="1" latinLnBrk="0" hangingPunct="1">
              <a:defRPr sz="1600" kern="1200">
                <a:solidFill>
                  <a:schemeClr val="tx1"/>
                </a:solidFill>
                <a:latin typeface="+mn-lt"/>
                <a:ea typeface="+mn-ea"/>
                <a:cs typeface="+mn-cs"/>
              </a:defRPr>
            </a:lvl4pPr>
            <a:lvl5pPr marL="1631915" algn="l" defTabSz="407979" rtl="0" eaLnBrk="1" latinLnBrk="0" hangingPunct="1">
              <a:defRPr sz="1600" kern="1200">
                <a:solidFill>
                  <a:schemeClr val="tx1"/>
                </a:solidFill>
                <a:latin typeface="+mn-lt"/>
                <a:ea typeface="+mn-ea"/>
                <a:cs typeface="+mn-cs"/>
              </a:defRPr>
            </a:lvl5pPr>
            <a:lvl6pPr marL="2039894" algn="l" defTabSz="407979" rtl="0" eaLnBrk="1" latinLnBrk="0" hangingPunct="1">
              <a:defRPr sz="1600" kern="1200">
                <a:solidFill>
                  <a:schemeClr val="tx1"/>
                </a:solidFill>
                <a:latin typeface="+mn-lt"/>
                <a:ea typeface="+mn-ea"/>
                <a:cs typeface="+mn-cs"/>
              </a:defRPr>
            </a:lvl6pPr>
            <a:lvl7pPr marL="2447873" algn="l" defTabSz="407979" rtl="0" eaLnBrk="1" latinLnBrk="0" hangingPunct="1">
              <a:defRPr sz="1600" kern="1200">
                <a:solidFill>
                  <a:schemeClr val="tx1"/>
                </a:solidFill>
                <a:latin typeface="+mn-lt"/>
                <a:ea typeface="+mn-ea"/>
                <a:cs typeface="+mn-cs"/>
              </a:defRPr>
            </a:lvl7pPr>
            <a:lvl8pPr marL="2855852" algn="l" defTabSz="407979" rtl="0" eaLnBrk="1" latinLnBrk="0" hangingPunct="1">
              <a:defRPr sz="1600" kern="1200">
                <a:solidFill>
                  <a:schemeClr val="tx1"/>
                </a:solidFill>
                <a:latin typeface="+mn-lt"/>
                <a:ea typeface="+mn-ea"/>
                <a:cs typeface="+mn-cs"/>
              </a:defRPr>
            </a:lvl8pPr>
            <a:lvl9pPr marL="3263830" algn="l" defTabSz="407979" rtl="0" eaLnBrk="1" latinLnBrk="0" hangingPunct="1">
              <a:defRPr sz="1600" kern="1200">
                <a:solidFill>
                  <a:schemeClr val="tx1"/>
                </a:solidFill>
                <a:latin typeface="+mn-lt"/>
                <a:ea typeface="+mn-ea"/>
                <a:cs typeface="+mn-cs"/>
              </a:defRPr>
            </a:lvl9pPr>
          </a:lstStyle>
          <a:p>
            <a:fld id="{0F3E915A-A851-4F47-881A-1FF5BE2B29D8}" type="slidenum">
              <a:rPr lang="en-US" smtClean="0">
                <a:solidFill>
                  <a:schemeClr val="tx1"/>
                </a:solidFill>
              </a:rPr>
              <a:pPr/>
              <a:t>‹#›</a:t>
            </a:fld>
            <a:endParaRPr lang="en-US" dirty="0">
              <a:solidFill>
                <a:schemeClr val="tx1"/>
              </a:solidFill>
            </a:endParaRPr>
          </a:p>
        </p:txBody>
      </p:sp>
      <p:sp>
        <p:nvSpPr>
          <p:cNvPr id="14" name="Title 13"/>
          <p:cNvSpPr>
            <a:spLocks noGrp="1"/>
          </p:cNvSpPr>
          <p:nvPr>
            <p:ph type="title" hasCustomPrompt="1"/>
          </p:nvPr>
        </p:nvSpPr>
        <p:spPr>
          <a:xfrm>
            <a:off x="500316" y="357190"/>
            <a:ext cx="8207110" cy="534483"/>
          </a:xfrm>
          <a:prstGeom prst="rect">
            <a:avLst/>
          </a:prstGeom>
        </p:spPr>
        <p:txBody>
          <a:bodyPr vert="horz" lIns="0" tIns="0" rIns="0" bIns="0"/>
          <a:lstStyle>
            <a:lvl1pPr algn="l">
              <a:lnSpc>
                <a:spcPts val="3000"/>
              </a:lnSpc>
              <a:defRPr sz="2600" cap="all" baseline="0">
                <a:solidFill>
                  <a:schemeClr val="bg1"/>
                </a:solidFill>
              </a:defRPr>
            </a:lvl1pPr>
          </a:lstStyle>
          <a:p>
            <a:r>
              <a:rPr lang="en-GB" dirty="0"/>
              <a:t>SLIDE HEADING</a:t>
            </a:r>
            <a:endParaRPr lang="en-US" dirty="0"/>
          </a:p>
        </p:txBody>
      </p:sp>
      <p:cxnSp>
        <p:nvCxnSpPr>
          <p:cNvPr id="15" name="Straight Connector 14"/>
          <p:cNvCxnSpPr/>
          <p:nvPr userDrawn="1"/>
        </p:nvCxnSpPr>
        <p:spPr>
          <a:xfrm>
            <a:off x="500316" y="300671"/>
            <a:ext cx="8207110" cy="0"/>
          </a:xfrm>
          <a:prstGeom prst="line">
            <a:avLst/>
          </a:prstGeom>
          <a:ln w="3175" cmpd="sng">
            <a:solidFill>
              <a:schemeClr val="bg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956473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5_Quot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0" y="0"/>
            <a:ext cx="9144000" cy="5143500"/>
          </a:xfrm>
          <a:prstGeom prst="rect">
            <a:avLst/>
          </a:prstGeom>
        </p:spPr>
      </p:pic>
      <p:sp>
        <p:nvSpPr>
          <p:cNvPr id="9" name="Triangle 8"/>
          <p:cNvSpPr/>
          <p:nvPr userDrawn="1"/>
        </p:nvSpPr>
        <p:spPr>
          <a:xfrm>
            <a:off x="7346007" y="4587974"/>
            <a:ext cx="1797993" cy="555526"/>
          </a:xfrm>
          <a:prstGeom prst="triangle">
            <a:avLst>
              <a:gd name="adj" fmla="val 10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Slide Number Placeholder 1"/>
          <p:cNvSpPr txBox="1">
            <a:spLocks/>
          </p:cNvSpPr>
          <p:nvPr userDrawn="1"/>
        </p:nvSpPr>
        <p:spPr>
          <a:xfrm>
            <a:off x="6822615" y="4761986"/>
            <a:ext cx="2133600" cy="274637"/>
          </a:xfrm>
          <a:prstGeom prst="rect">
            <a:avLst/>
          </a:prstGeom>
        </p:spPr>
        <p:txBody>
          <a:bodyPr vert="horz" lIns="91440" tIns="45720" rIns="91440" bIns="45720" rtlCol="0" anchor="ctr"/>
          <a:lstStyle>
            <a:defPPr>
              <a:defRPr lang="en-US"/>
            </a:defPPr>
            <a:lvl1pPr marL="0" algn="r" defTabSz="407979" rtl="0" eaLnBrk="1" latinLnBrk="0" hangingPunct="1">
              <a:defRPr sz="1100" kern="1200">
                <a:solidFill>
                  <a:schemeClr val="bg1"/>
                </a:solidFill>
                <a:latin typeface="+mn-lt"/>
                <a:ea typeface="+mn-ea"/>
                <a:cs typeface="+mn-cs"/>
              </a:defRPr>
            </a:lvl1pPr>
            <a:lvl2pPr marL="407979" algn="l" defTabSz="407979" rtl="0" eaLnBrk="1" latinLnBrk="0" hangingPunct="1">
              <a:defRPr sz="1600" kern="1200">
                <a:solidFill>
                  <a:schemeClr val="tx1"/>
                </a:solidFill>
                <a:latin typeface="+mn-lt"/>
                <a:ea typeface="+mn-ea"/>
                <a:cs typeface="+mn-cs"/>
              </a:defRPr>
            </a:lvl2pPr>
            <a:lvl3pPr marL="815957" algn="l" defTabSz="407979" rtl="0" eaLnBrk="1" latinLnBrk="0" hangingPunct="1">
              <a:defRPr sz="1600" kern="1200">
                <a:solidFill>
                  <a:schemeClr val="tx1"/>
                </a:solidFill>
                <a:latin typeface="+mn-lt"/>
                <a:ea typeface="+mn-ea"/>
                <a:cs typeface="+mn-cs"/>
              </a:defRPr>
            </a:lvl3pPr>
            <a:lvl4pPr marL="1223936" algn="l" defTabSz="407979" rtl="0" eaLnBrk="1" latinLnBrk="0" hangingPunct="1">
              <a:defRPr sz="1600" kern="1200">
                <a:solidFill>
                  <a:schemeClr val="tx1"/>
                </a:solidFill>
                <a:latin typeface="+mn-lt"/>
                <a:ea typeface="+mn-ea"/>
                <a:cs typeface="+mn-cs"/>
              </a:defRPr>
            </a:lvl4pPr>
            <a:lvl5pPr marL="1631915" algn="l" defTabSz="407979" rtl="0" eaLnBrk="1" latinLnBrk="0" hangingPunct="1">
              <a:defRPr sz="1600" kern="1200">
                <a:solidFill>
                  <a:schemeClr val="tx1"/>
                </a:solidFill>
                <a:latin typeface="+mn-lt"/>
                <a:ea typeface="+mn-ea"/>
                <a:cs typeface="+mn-cs"/>
              </a:defRPr>
            </a:lvl5pPr>
            <a:lvl6pPr marL="2039894" algn="l" defTabSz="407979" rtl="0" eaLnBrk="1" latinLnBrk="0" hangingPunct="1">
              <a:defRPr sz="1600" kern="1200">
                <a:solidFill>
                  <a:schemeClr val="tx1"/>
                </a:solidFill>
                <a:latin typeface="+mn-lt"/>
                <a:ea typeface="+mn-ea"/>
                <a:cs typeface="+mn-cs"/>
              </a:defRPr>
            </a:lvl6pPr>
            <a:lvl7pPr marL="2447873" algn="l" defTabSz="407979" rtl="0" eaLnBrk="1" latinLnBrk="0" hangingPunct="1">
              <a:defRPr sz="1600" kern="1200">
                <a:solidFill>
                  <a:schemeClr val="tx1"/>
                </a:solidFill>
                <a:latin typeface="+mn-lt"/>
                <a:ea typeface="+mn-ea"/>
                <a:cs typeface="+mn-cs"/>
              </a:defRPr>
            </a:lvl7pPr>
            <a:lvl8pPr marL="2855852" algn="l" defTabSz="407979" rtl="0" eaLnBrk="1" latinLnBrk="0" hangingPunct="1">
              <a:defRPr sz="1600" kern="1200">
                <a:solidFill>
                  <a:schemeClr val="tx1"/>
                </a:solidFill>
                <a:latin typeface="+mn-lt"/>
                <a:ea typeface="+mn-ea"/>
                <a:cs typeface="+mn-cs"/>
              </a:defRPr>
            </a:lvl8pPr>
            <a:lvl9pPr marL="3263830" algn="l" defTabSz="407979" rtl="0" eaLnBrk="1" latinLnBrk="0" hangingPunct="1">
              <a:defRPr sz="1600" kern="1200">
                <a:solidFill>
                  <a:schemeClr val="tx1"/>
                </a:solidFill>
                <a:latin typeface="+mn-lt"/>
                <a:ea typeface="+mn-ea"/>
                <a:cs typeface="+mn-cs"/>
              </a:defRPr>
            </a:lvl9pPr>
          </a:lstStyle>
          <a:p>
            <a:fld id="{0F3E915A-A851-4F47-881A-1FF5BE2B29D8}" type="slidenum">
              <a:rPr lang="en-US" smtClean="0">
                <a:solidFill>
                  <a:schemeClr val="tx1"/>
                </a:solidFill>
              </a:rPr>
              <a:pPr/>
              <a:t>‹#›</a:t>
            </a:fld>
            <a:endParaRPr lang="en-US" dirty="0">
              <a:solidFill>
                <a:schemeClr val="tx1"/>
              </a:solidFill>
            </a:endParaRPr>
          </a:p>
        </p:txBody>
      </p:sp>
      <p:sp>
        <p:nvSpPr>
          <p:cNvPr id="7" name="Text Placeholder 6"/>
          <p:cNvSpPr>
            <a:spLocks noGrp="1"/>
          </p:cNvSpPr>
          <p:nvPr>
            <p:ph type="body" sz="quarter" idx="12" hasCustomPrompt="1"/>
          </p:nvPr>
        </p:nvSpPr>
        <p:spPr>
          <a:xfrm>
            <a:off x="1146197" y="2605987"/>
            <a:ext cx="6214224" cy="674693"/>
          </a:xfrm>
          <a:prstGeom prst="rect">
            <a:avLst/>
          </a:prstGeom>
        </p:spPr>
        <p:txBody>
          <a:bodyPr vert="horz" lIns="0" tIns="0" rIns="0" bIns="0" anchor="b" anchorCtr="0"/>
          <a:lstStyle>
            <a:lvl1pPr marL="0" indent="0">
              <a:buFontTx/>
              <a:buNone/>
              <a:defRPr lang="en-GB" sz="3200" b="0" i="1" kern="1200" cap="none" spc="80" dirty="0" smtClean="0">
                <a:solidFill>
                  <a:schemeClr val="bg1"/>
                </a:solidFill>
                <a:latin typeface="Georgia"/>
                <a:ea typeface="+mj-ea"/>
                <a:cs typeface="+mj-cs"/>
              </a:defRPr>
            </a:lvl1pPr>
            <a:lvl2pPr marL="3175" indent="0">
              <a:spcBef>
                <a:spcPts val="984"/>
              </a:spcBef>
              <a:buFontTx/>
              <a:buNone/>
              <a:defRPr sz="1600" b="1" i="0" baseline="0">
                <a:solidFill>
                  <a:schemeClr val="accent6"/>
                </a:solidFill>
              </a:defRPr>
            </a:lvl2pPr>
          </a:lstStyle>
          <a:p>
            <a:pPr lvl="0"/>
            <a:r>
              <a:rPr lang="en-GB" dirty="0"/>
              <a:t>“Full page quote”</a:t>
            </a:r>
          </a:p>
        </p:txBody>
      </p:sp>
      <p:sp>
        <p:nvSpPr>
          <p:cNvPr id="6" name="Text Placeholder 6"/>
          <p:cNvSpPr>
            <a:spLocks noGrp="1"/>
          </p:cNvSpPr>
          <p:nvPr>
            <p:ph type="body" sz="quarter" idx="13" hasCustomPrompt="1"/>
          </p:nvPr>
        </p:nvSpPr>
        <p:spPr>
          <a:xfrm>
            <a:off x="1146197" y="3526011"/>
            <a:ext cx="6214224" cy="490660"/>
          </a:xfrm>
          <a:prstGeom prst="rect">
            <a:avLst/>
          </a:prstGeom>
        </p:spPr>
        <p:txBody>
          <a:bodyPr vert="horz" lIns="0" tIns="0" rIns="0" bIns="0"/>
          <a:lstStyle>
            <a:lvl1pPr marL="0" indent="0">
              <a:buFontTx/>
              <a:buNone/>
              <a:defRPr sz="1600" b="0" i="0" spc="80" baseline="0">
                <a:solidFill>
                  <a:srgbClr val="FFFFFF"/>
                </a:solidFill>
                <a:latin typeface="+mn-lt"/>
              </a:defRPr>
            </a:lvl1pPr>
            <a:lvl2pPr marL="3175" indent="0">
              <a:spcBef>
                <a:spcPts val="984"/>
              </a:spcBef>
              <a:buFontTx/>
              <a:buNone/>
              <a:defRPr sz="1600" b="1" i="0" baseline="0">
                <a:solidFill>
                  <a:schemeClr val="accent6"/>
                </a:solidFill>
              </a:defRPr>
            </a:lvl2pPr>
          </a:lstStyle>
          <a:p>
            <a:pPr lvl="0"/>
            <a:r>
              <a:rPr lang="en-GB" dirty="0"/>
              <a:t>Author</a:t>
            </a:r>
          </a:p>
        </p:txBody>
      </p:sp>
    </p:spTree>
    <p:extLst>
      <p:ext uri="{BB962C8B-B14F-4D97-AF65-F5344CB8AC3E}">
        <p14:creationId xmlns:p14="http://schemas.microsoft.com/office/powerpoint/2010/main" val="20920370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6_Text + chart">
    <p:spTree>
      <p:nvGrpSpPr>
        <p:cNvPr id="1" name=""/>
        <p:cNvGrpSpPr/>
        <p:nvPr/>
      </p:nvGrpSpPr>
      <p:grpSpPr>
        <a:xfrm>
          <a:off x="0" y="0"/>
          <a:ext cx="0" cy="0"/>
          <a:chOff x="0" y="0"/>
          <a:chExt cx="0" cy="0"/>
        </a:xfrm>
      </p:grpSpPr>
      <p:sp>
        <p:nvSpPr>
          <p:cNvPr id="10" name="Text Placeholder 9"/>
          <p:cNvSpPr>
            <a:spLocks noGrp="1"/>
          </p:cNvSpPr>
          <p:nvPr>
            <p:ph type="body" sz="quarter" idx="13"/>
          </p:nvPr>
        </p:nvSpPr>
        <p:spPr>
          <a:xfrm>
            <a:off x="500316" y="1082763"/>
            <a:ext cx="4071684" cy="2964263"/>
          </a:xfrm>
          <a:prstGeom prst="rect">
            <a:avLst/>
          </a:prstGeom>
        </p:spPr>
        <p:txBody>
          <a:bodyPr vert="horz" lIns="0" tIns="0" rIns="0"/>
          <a:lstStyle>
            <a:lvl1pPr marL="0" indent="0">
              <a:buFontTx/>
              <a:buNone/>
              <a:defRPr sz="1700">
                <a:solidFill>
                  <a:srgbClr val="000000"/>
                </a:solidFill>
              </a:defRPr>
            </a:lvl1pPr>
          </a:lstStyle>
          <a:p>
            <a:pPr lvl="0"/>
            <a:r>
              <a:rPr lang="en-US"/>
              <a:t>Edit Master text styles</a:t>
            </a:r>
          </a:p>
        </p:txBody>
      </p:sp>
      <p:sp>
        <p:nvSpPr>
          <p:cNvPr id="3" name="Chart Placeholder 2"/>
          <p:cNvSpPr>
            <a:spLocks noGrp="1"/>
          </p:cNvSpPr>
          <p:nvPr>
            <p:ph type="chart" sz="quarter" idx="14"/>
          </p:nvPr>
        </p:nvSpPr>
        <p:spPr>
          <a:xfrm>
            <a:off x="4907280" y="1110469"/>
            <a:ext cx="3798874" cy="2936557"/>
          </a:xfrm>
          <a:prstGeom prst="rect">
            <a:avLst/>
          </a:prstGeom>
        </p:spPr>
        <p:txBody>
          <a:bodyPr vert="horz"/>
          <a:lstStyle>
            <a:lvl1pPr marL="0" indent="0">
              <a:buFontTx/>
              <a:buNone/>
              <a:defRPr sz="1600">
                <a:solidFill>
                  <a:srgbClr val="000000"/>
                </a:solidFill>
              </a:defRPr>
            </a:lvl1pPr>
          </a:lstStyle>
          <a:p>
            <a:r>
              <a:rPr lang="en-US"/>
              <a:t>Click icon to add chart</a:t>
            </a:r>
            <a:endParaRPr lang="en-US" dirty="0"/>
          </a:p>
        </p:txBody>
      </p:sp>
      <p:sp>
        <p:nvSpPr>
          <p:cNvPr id="8" name="Title 13"/>
          <p:cNvSpPr>
            <a:spLocks noGrp="1"/>
          </p:cNvSpPr>
          <p:nvPr>
            <p:ph type="title" hasCustomPrompt="1"/>
          </p:nvPr>
        </p:nvSpPr>
        <p:spPr>
          <a:xfrm>
            <a:off x="500316" y="433006"/>
            <a:ext cx="8207110" cy="534483"/>
          </a:xfrm>
          <a:prstGeom prst="rect">
            <a:avLst/>
          </a:prstGeom>
        </p:spPr>
        <p:txBody>
          <a:bodyPr vert="horz" lIns="0" tIns="0" rIns="0" bIns="0"/>
          <a:lstStyle>
            <a:lvl1pPr algn="l">
              <a:defRPr sz="2600" cap="all" baseline="0"/>
            </a:lvl1pPr>
          </a:lstStyle>
          <a:p>
            <a:r>
              <a:rPr lang="en-GB" dirty="0"/>
              <a:t>SLIDE HEADING</a:t>
            </a:r>
            <a:endParaRPr lang="en-US" dirty="0"/>
          </a:p>
        </p:txBody>
      </p:sp>
      <p:cxnSp>
        <p:nvCxnSpPr>
          <p:cNvPr id="11" name="Straight Connector 10"/>
          <p:cNvCxnSpPr/>
          <p:nvPr userDrawn="1"/>
        </p:nvCxnSpPr>
        <p:spPr>
          <a:xfrm>
            <a:off x="500316" y="319625"/>
            <a:ext cx="8207110" cy="0"/>
          </a:xfrm>
          <a:prstGeom prst="line">
            <a:avLst/>
          </a:prstGeom>
          <a:ln w="3175"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3" name="Triangle 12"/>
          <p:cNvSpPr/>
          <p:nvPr userDrawn="1"/>
        </p:nvSpPr>
        <p:spPr>
          <a:xfrm>
            <a:off x="7346007" y="4587974"/>
            <a:ext cx="1797993" cy="555526"/>
          </a:xfrm>
          <a:prstGeom prst="triangle">
            <a:avLst>
              <a:gd name="adj" fmla="val 100000"/>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Slide Number Placeholder 1"/>
          <p:cNvSpPr txBox="1">
            <a:spLocks/>
          </p:cNvSpPr>
          <p:nvPr userDrawn="1"/>
        </p:nvSpPr>
        <p:spPr>
          <a:xfrm>
            <a:off x="6822615" y="4761986"/>
            <a:ext cx="2133600" cy="274637"/>
          </a:xfrm>
          <a:prstGeom prst="rect">
            <a:avLst/>
          </a:prstGeom>
        </p:spPr>
        <p:txBody>
          <a:bodyPr vert="horz" lIns="91440" tIns="45720" rIns="91440" bIns="45720" rtlCol="0" anchor="ctr"/>
          <a:lstStyle>
            <a:defPPr>
              <a:defRPr lang="en-US"/>
            </a:defPPr>
            <a:lvl1pPr marL="0" algn="r" defTabSz="407979" rtl="0" eaLnBrk="1" latinLnBrk="0" hangingPunct="1">
              <a:defRPr sz="1100" kern="1200">
                <a:solidFill>
                  <a:schemeClr val="bg1"/>
                </a:solidFill>
                <a:latin typeface="+mn-lt"/>
                <a:ea typeface="+mn-ea"/>
                <a:cs typeface="+mn-cs"/>
              </a:defRPr>
            </a:lvl1pPr>
            <a:lvl2pPr marL="407979" algn="l" defTabSz="407979" rtl="0" eaLnBrk="1" latinLnBrk="0" hangingPunct="1">
              <a:defRPr sz="1600" kern="1200">
                <a:solidFill>
                  <a:schemeClr val="tx1"/>
                </a:solidFill>
                <a:latin typeface="+mn-lt"/>
                <a:ea typeface="+mn-ea"/>
                <a:cs typeface="+mn-cs"/>
              </a:defRPr>
            </a:lvl2pPr>
            <a:lvl3pPr marL="815957" algn="l" defTabSz="407979" rtl="0" eaLnBrk="1" latinLnBrk="0" hangingPunct="1">
              <a:defRPr sz="1600" kern="1200">
                <a:solidFill>
                  <a:schemeClr val="tx1"/>
                </a:solidFill>
                <a:latin typeface="+mn-lt"/>
                <a:ea typeface="+mn-ea"/>
                <a:cs typeface="+mn-cs"/>
              </a:defRPr>
            </a:lvl3pPr>
            <a:lvl4pPr marL="1223936" algn="l" defTabSz="407979" rtl="0" eaLnBrk="1" latinLnBrk="0" hangingPunct="1">
              <a:defRPr sz="1600" kern="1200">
                <a:solidFill>
                  <a:schemeClr val="tx1"/>
                </a:solidFill>
                <a:latin typeface="+mn-lt"/>
                <a:ea typeface="+mn-ea"/>
                <a:cs typeface="+mn-cs"/>
              </a:defRPr>
            </a:lvl4pPr>
            <a:lvl5pPr marL="1631915" algn="l" defTabSz="407979" rtl="0" eaLnBrk="1" latinLnBrk="0" hangingPunct="1">
              <a:defRPr sz="1600" kern="1200">
                <a:solidFill>
                  <a:schemeClr val="tx1"/>
                </a:solidFill>
                <a:latin typeface="+mn-lt"/>
                <a:ea typeface="+mn-ea"/>
                <a:cs typeface="+mn-cs"/>
              </a:defRPr>
            </a:lvl5pPr>
            <a:lvl6pPr marL="2039894" algn="l" defTabSz="407979" rtl="0" eaLnBrk="1" latinLnBrk="0" hangingPunct="1">
              <a:defRPr sz="1600" kern="1200">
                <a:solidFill>
                  <a:schemeClr val="tx1"/>
                </a:solidFill>
                <a:latin typeface="+mn-lt"/>
                <a:ea typeface="+mn-ea"/>
                <a:cs typeface="+mn-cs"/>
              </a:defRPr>
            </a:lvl6pPr>
            <a:lvl7pPr marL="2447873" algn="l" defTabSz="407979" rtl="0" eaLnBrk="1" latinLnBrk="0" hangingPunct="1">
              <a:defRPr sz="1600" kern="1200">
                <a:solidFill>
                  <a:schemeClr val="tx1"/>
                </a:solidFill>
                <a:latin typeface="+mn-lt"/>
                <a:ea typeface="+mn-ea"/>
                <a:cs typeface="+mn-cs"/>
              </a:defRPr>
            </a:lvl7pPr>
            <a:lvl8pPr marL="2855852" algn="l" defTabSz="407979" rtl="0" eaLnBrk="1" latinLnBrk="0" hangingPunct="1">
              <a:defRPr sz="1600" kern="1200">
                <a:solidFill>
                  <a:schemeClr val="tx1"/>
                </a:solidFill>
                <a:latin typeface="+mn-lt"/>
                <a:ea typeface="+mn-ea"/>
                <a:cs typeface="+mn-cs"/>
              </a:defRPr>
            </a:lvl8pPr>
            <a:lvl9pPr marL="3263830" algn="l" defTabSz="407979" rtl="0" eaLnBrk="1" latinLnBrk="0" hangingPunct="1">
              <a:defRPr sz="1600" kern="1200">
                <a:solidFill>
                  <a:schemeClr val="tx1"/>
                </a:solidFill>
                <a:latin typeface="+mn-lt"/>
                <a:ea typeface="+mn-ea"/>
                <a:cs typeface="+mn-cs"/>
              </a:defRPr>
            </a:lvl9pPr>
          </a:lstStyle>
          <a:p>
            <a:fld id="{0F3E915A-A851-4F47-881A-1FF5BE2B29D8}" type="slidenum">
              <a:rPr lang="en-US" smtClean="0">
                <a:solidFill>
                  <a:schemeClr val="bg1"/>
                </a:solidFill>
              </a:rPr>
              <a:pPr/>
              <a:t>‹#›</a:t>
            </a:fld>
            <a:endParaRPr lang="en-US" dirty="0">
              <a:solidFill>
                <a:schemeClr val="bg1"/>
              </a:solidFill>
            </a:endParaRPr>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00317" y="4517340"/>
            <a:ext cx="670115" cy="244645"/>
          </a:xfrm>
          <a:prstGeom prst="rect">
            <a:avLst/>
          </a:prstGeom>
        </p:spPr>
      </p:pic>
    </p:spTree>
    <p:extLst>
      <p:ext uri="{BB962C8B-B14F-4D97-AF65-F5344CB8AC3E}">
        <p14:creationId xmlns:p14="http://schemas.microsoft.com/office/powerpoint/2010/main" val="17428123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7_Chart">
    <p:spTree>
      <p:nvGrpSpPr>
        <p:cNvPr id="1" name=""/>
        <p:cNvGrpSpPr/>
        <p:nvPr/>
      </p:nvGrpSpPr>
      <p:grpSpPr>
        <a:xfrm>
          <a:off x="0" y="0"/>
          <a:ext cx="0" cy="0"/>
          <a:chOff x="0" y="0"/>
          <a:chExt cx="0" cy="0"/>
        </a:xfrm>
      </p:grpSpPr>
      <p:sp>
        <p:nvSpPr>
          <p:cNvPr id="3" name="Chart Placeholder 2"/>
          <p:cNvSpPr>
            <a:spLocks noGrp="1"/>
          </p:cNvSpPr>
          <p:nvPr>
            <p:ph type="chart" sz="quarter" idx="14"/>
          </p:nvPr>
        </p:nvSpPr>
        <p:spPr>
          <a:xfrm>
            <a:off x="856002" y="1323764"/>
            <a:ext cx="7340275" cy="2617458"/>
          </a:xfrm>
          <a:prstGeom prst="rect">
            <a:avLst/>
          </a:prstGeom>
        </p:spPr>
        <p:txBody>
          <a:bodyPr vert="horz" lIns="0" tIns="0" rIns="0" bIns="0"/>
          <a:lstStyle>
            <a:lvl1pPr marL="0" indent="0">
              <a:buFontTx/>
              <a:buNone/>
              <a:defRPr sz="1700">
                <a:solidFill>
                  <a:srgbClr val="000000"/>
                </a:solidFill>
              </a:defRPr>
            </a:lvl1pPr>
          </a:lstStyle>
          <a:p>
            <a:r>
              <a:rPr lang="en-US"/>
              <a:t>Click icon to add chart</a:t>
            </a:r>
            <a:endParaRPr lang="en-US" dirty="0"/>
          </a:p>
        </p:txBody>
      </p:sp>
      <p:sp>
        <p:nvSpPr>
          <p:cNvPr id="8" name="Title 13"/>
          <p:cNvSpPr>
            <a:spLocks noGrp="1"/>
          </p:cNvSpPr>
          <p:nvPr>
            <p:ph type="title" hasCustomPrompt="1"/>
          </p:nvPr>
        </p:nvSpPr>
        <p:spPr>
          <a:xfrm>
            <a:off x="500316" y="433006"/>
            <a:ext cx="8207110" cy="534483"/>
          </a:xfrm>
          <a:prstGeom prst="rect">
            <a:avLst/>
          </a:prstGeom>
        </p:spPr>
        <p:txBody>
          <a:bodyPr vert="horz" lIns="0" tIns="0" rIns="0" bIns="0"/>
          <a:lstStyle>
            <a:lvl1pPr algn="l">
              <a:defRPr sz="2600" cap="all" baseline="0"/>
            </a:lvl1pPr>
          </a:lstStyle>
          <a:p>
            <a:r>
              <a:rPr lang="en-GB" dirty="0"/>
              <a:t>SLIDE HEADING</a:t>
            </a:r>
            <a:endParaRPr lang="en-US" dirty="0"/>
          </a:p>
        </p:txBody>
      </p:sp>
      <p:cxnSp>
        <p:nvCxnSpPr>
          <p:cNvPr id="10" name="Straight Connector 9"/>
          <p:cNvCxnSpPr/>
          <p:nvPr userDrawn="1"/>
        </p:nvCxnSpPr>
        <p:spPr>
          <a:xfrm>
            <a:off x="500316" y="319625"/>
            <a:ext cx="8207110" cy="0"/>
          </a:xfrm>
          <a:prstGeom prst="line">
            <a:avLst/>
          </a:prstGeom>
          <a:ln w="3175"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1" name="Triangle 10"/>
          <p:cNvSpPr/>
          <p:nvPr userDrawn="1"/>
        </p:nvSpPr>
        <p:spPr>
          <a:xfrm>
            <a:off x="7346007" y="4587974"/>
            <a:ext cx="1797993" cy="555526"/>
          </a:xfrm>
          <a:prstGeom prst="triangle">
            <a:avLst>
              <a:gd name="adj" fmla="val 100000"/>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Slide Number Placeholder 1"/>
          <p:cNvSpPr txBox="1">
            <a:spLocks/>
          </p:cNvSpPr>
          <p:nvPr userDrawn="1"/>
        </p:nvSpPr>
        <p:spPr>
          <a:xfrm>
            <a:off x="6822615" y="4761986"/>
            <a:ext cx="2133600" cy="274637"/>
          </a:xfrm>
          <a:prstGeom prst="rect">
            <a:avLst/>
          </a:prstGeom>
        </p:spPr>
        <p:txBody>
          <a:bodyPr vert="horz" lIns="91440" tIns="45720" rIns="91440" bIns="45720" rtlCol="0" anchor="ctr"/>
          <a:lstStyle>
            <a:defPPr>
              <a:defRPr lang="en-US"/>
            </a:defPPr>
            <a:lvl1pPr marL="0" algn="r" defTabSz="407979" rtl="0" eaLnBrk="1" latinLnBrk="0" hangingPunct="1">
              <a:defRPr sz="1100" kern="1200">
                <a:solidFill>
                  <a:schemeClr val="bg1"/>
                </a:solidFill>
                <a:latin typeface="+mn-lt"/>
                <a:ea typeface="+mn-ea"/>
                <a:cs typeface="+mn-cs"/>
              </a:defRPr>
            </a:lvl1pPr>
            <a:lvl2pPr marL="407979" algn="l" defTabSz="407979" rtl="0" eaLnBrk="1" latinLnBrk="0" hangingPunct="1">
              <a:defRPr sz="1600" kern="1200">
                <a:solidFill>
                  <a:schemeClr val="tx1"/>
                </a:solidFill>
                <a:latin typeface="+mn-lt"/>
                <a:ea typeface="+mn-ea"/>
                <a:cs typeface="+mn-cs"/>
              </a:defRPr>
            </a:lvl2pPr>
            <a:lvl3pPr marL="815957" algn="l" defTabSz="407979" rtl="0" eaLnBrk="1" latinLnBrk="0" hangingPunct="1">
              <a:defRPr sz="1600" kern="1200">
                <a:solidFill>
                  <a:schemeClr val="tx1"/>
                </a:solidFill>
                <a:latin typeface="+mn-lt"/>
                <a:ea typeface="+mn-ea"/>
                <a:cs typeface="+mn-cs"/>
              </a:defRPr>
            </a:lvl3pPr>
            <a:lvl4pPr marL="1223936" algn="l" defTabSz="407979" rtl="0" eaLnBrk="1" latinLnBrk="0" hangingPunct="1">
              <a:defRPr sz="1600" kern="1200">
                <a:solidFill>
                  <a:schemeClr val="tx1"/>
                </a:solidFill>
                <a:latin typeface="+mn-lt"/>
                <a:ea typeface="+mn-ea"/>
                <a:cs typeface="+mn-cs"/>
              </a:defRPr>
            </a:lvl4pPr>
            <a:lvl5pPr marL="1631915" algn="l" defTabSz="407979" rtl="0" eaLnBrk="1" latinLnBrk="0" hangingPunct="1">
              <a:defRPr sz="1600" kern="1200">
                <a:solidFill>
                  <a:schemeClr val="tx1"/>
                </a:solidFill>
                <a:latin typeface="+mn-lt"/>
                <a:ea typeface="+mn-ea"/>
                <a:cs typeface="+mn-cs"/>
              </a:defRPr>
            </a:lvl5pPr>
            <a:lvl6pPr marL="2039894" algn="l" defTabSz="407979" rtl="0" eaLnBrk="1" latinLnBrk="0" hangingPunct="1">
              <a:defRPr sz="1600" kern="1200">
                <a:solidFill>
                  <a:schemeClr val="tx1"/>
                </a:solidFill>
                <a:latin typeface="+mn-lt"/>
                <a:ea typeface="+mn-ea"/>
                <a:cs typeface="+mn-cs"/>
              </a:defRPr>
            </a:lvl6pPr>
            <a:lvl7pPr marL="2447873" algn="l" defTabSz="407979" rtl="0" eaLnBrk="1" latinLnBrk="0" hangingPunct="1">
              <a:defRPr sz="1600" kern="1200">
                <a:solidFill>
                  <a:schemeClr val="tx1"/>
                </a:solidFill>
                <a:latin typeface="+mn-lt"/>
                <a:ea typeface="+mn-ea"/>
                <a:cs typeface="+mn-cs"/>
              </a:defRPr>
            </a:lvl7pPr>
            <a:lvl8pPr marL="2855852" algn="l" defTabSz="407979" rtl="0" eaLnBrk="1" latinLnBrk="0" hangingPunct="1">
              <a:defRPr sz="1600" kern="1200">
                <a:solidFill>
                  <a:schemeClr val="tx1"/>
                </a:solidFill>
                <a:latin typeface="+mn-lt"/>
                <a:ea typeface="+mn-ea"/>
                <a:cs typeface="+mn-cs"/>
              </a:defRPr>
            </a:lvl8pPr>
            <a:lvl9pPr marL="3263830" algn="l" defTabSz="407979" rtl="0" eaLnBrk="1" latinLnBrk="0" hangingPunct="1">
              <a:defRPr sz="1600" kern="1200">
                <a:solidFill>
                  <a:schemeClr val="tx1"/>
                </a:solidFill>
                <a:latin typeface="+mn-lt"/>
                <a:ea typeface="+mn-ea"/>
                <a:cs typeface="+mn-cs"/>
              </a:defRPr>
            </a:lvl9pPr>
          </a:lstStyle>
          <a:p>
            <a:fld id="{0F3E915A-A851-4F47-881A-1FF5BE2B29D8}" type="slidenum">
              <a:rPr lang="en-US" smtClean="0">
                <a:solidFill>
                  <a:schemeClr val="bg1"/>
                </a:solidFill>
              </a:rPr>
              <a:pPr/>
              <a:t>‹#›</a:t>
            </a:fld>
            <a:endParaRPr lang="en-US" dirty="0">
              <a:solidFill>
                <a:schemeClr val="bg1"/>
              </a:soli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00317" y="4517340"/>
            <a:ext cx="670115" cy="244645"/>
          </a:xfrm>
          <a:prstGeom prst="rect">
            <a:avLst/>
          </a:prstGeom>
        </p:spPr>
      </p:pic>
    </p:spTree>
    <p:extLst>
      <p:ext uri="{BB962C8B-B14F-4D97-AF65-F5344CB8AC3E}">
        <p14:creationId xmlns:p14="http://schemas.microsoft.com/office/powerpoint/2010/main" val="35494846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8_Text + image">
    <p:spTree>
      <p:nvGrpSpPr>
        <p:cNvPr id="1" name=""/>
        <p:cNvGrpSpPr/>
        <p:nvPr/>
      </p:nvGrpSpPr>
      <p:grpSpPr>
        <a:xfrm>
          <a:off x="0" y="0"/>
          <a:ext cx="0" cy="0"/>
          <a:chOff x="0" y="0"/>
          <a:chExt cx="0" cy="0"/>
        </a:xfrm>
      </p:grpSpPr>
      <p:sp>
        <p:nvSpPr>
          <p:cNvPr id="10" name="Text Placeholder 9"/>
          <p:cNvSpPr>
            <a:spLocks noGrp="1"/>
          </p:cNvSpPr>
          <p:nvPr>
            <p:ph type="body" sz="quarter" idx="13"/>
          </p:nvPr>
        </p:nvSpPr>
        <p:spPr>
          <a:xfrm>
            <a:off x="500316" y="1106491"/>
            <a:ext cx="3751644" cy="2964263"/>
          </a:xfrm>
          <a:prstGeom prst="rect">
            <a:avLst/>
          </a:prstGeom>
        </p:spPr>
        <p:txBody>
          <a:bodyPr vert="horz" lIns="0" tIns="0" rIns="0" bIns="0"/>
          <a:lstStyle>
            <a:lvl1pPr marL="0" indent="0">
              <a:buFontTx/>
              <a:buNone/>
              <a:defRPr sz="1700">
                <a:solidFill>
                  <a:srgbClr val="000000"/>
                </a:solidFill>
              </a:defRPr>
            </a:lvl1pPr>
          </a:lstStyle>
          <a:p>
            <a:pPr lvl="0"/>
            <a:r>
              <a:rPr lang="en-US"/>
              <a:t>Edit Master text styles</a:t>
            </a:r>
          </a:p>
        </p:txBody>
      </p:sp>
      <p:sp>
        <p:nvSpPr>
          <p:cNvPr id="6" name="Picture Placeholder 5"/>
          <p:cNvSpPr>
            <a:spLocks noGrp="1"/>
          </p:cNvSpPr>
          <p:nvPr>
            <p:ph type="pic" sz="quarter" idx="15" hasCustomPrompt="1"/>
          </p:nvPr>
        </p:nvSpPr>
        <p:spPr>
          <a:xfrm>
            <a:off x="4451778" y="1106491"/>
            <a:ext cx="4255648" cy="2964263"/>
          </a:xfrm>
          <a:prstGeom prst="rect">
            <a:avLst/>
          </a:prstGeom>
        </p:spPr>
        <p:txBody>
          <a:bodyPr vert="horz"/>
          <a:lstStyle>
            <a:lvl1pPr marL="0" indent="0">
              <a:buNone/>
              <a:defRPr sz="1700">
                <a:solidFill>
                  <a:srgbClr val="000000"/>
                </a:solidFill>
              </a:defRPr>
            </a:lvl1pPr>
          </a:lstStyle>
          <a:p>
            <a:r>
              <a:rPr lang="en-US" dirty="0"/>
              <a:t>Add image</a:t>
            </a:r>
          </a:p>
        </p:txBody>
      </p:sp>
      <p:sp>
        <p:nvSpPr>
          <p:cNvPr id="8" name="Title 13"/>
          <p:cNvSpPr>
            <a:spLocks noGrp="1"/>
          </p:cNvSpPr>
          <p:nvPr>
            <p:ph type="title" hasCustomPrompt="1"/>
          </p:nvPr>
        </p:nvSpPr>
        <p:spPr>
          <a:xfrm>
            <a:off x="500316" y="433006"/>
            <a:ext cx="8207110" cy="534483"/>
          </a:xfrm>
          <a:prstGeom prst="rect">
            <a:avLst/>
          </a:prstGeom>
        </p:spPr>
        <p:txBody>
          <a:bodyPr vert="horz" lIns="0" tIns="0" rIns="0" bIns="0"/>
          <a:lstStyle>
            <a:lvl1pPr algn="l">
              <a:defRPr sz="2600" cap="all" baseline="0"/>
            </a:lvl1pPr>
          </a:lstStyle>
          <a:p>
            <a:r>
              <a:rPr lang="en-GB" dirty="0"/>
              <a:t>SLIDE HEADING</a:t>
            </a:r>
            <a:endParaRPr lang="en-US" dirty="0"/>
          </a:p>
        </p:txBody>
      </p:sp>
      <p:cxnSp>
        <p:nvCxnSpPr>
          <p:cNvPr id="13" name="Straight Connector 12"/>
          <p:cNvCxnSpPr/>
          <p:nvPr userDrawn="1"/>
        </p:nvCxnSpPr>
        <p:spPr>
          <a:xfrm>
            <a:off x="500316" y="319625"/>
            <a:ext cx="8207110" cy="0"/>
          </a:xfrm>
          <a:prstGeom prst="line">
            <a:avLst/>
          </a:prstGeom>
          <a:ln w="3175"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1" name="Triangle 10"/>
          <p:cNvSpPr/>
          <p:nvPr userDrawn="1"/>
        </p:nvSpPr>
        <p:spPr>
          <a:xfrm>
            <a:off x="7346007" y="4587974"/>
            <a:ext cx="1797993" cy="555526"/>
          </a:xfrm>
          <a:prstGeom prst="triangle">
            <a:avLst>
              <a:gd name="adj" fmla="val 100000"/>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Slide Number Placeholder 1"/>
          <p:cNvSpPr txBox="1">
            <a:spLocks/>
          </p:cNvSpPr>
          <p:nvPr userDrawn="1"/>
        </p:nvSpPr>
        <p:spPr>
          <a:xfrm>
            <a:off x="6822615" y="4761986"/>
            <a:ext cx="2133600" cy="274637"/>
          </a:xfrm>
          <a:prstGeom prst="rect">
            <a:avLst/>
          </a:prstGeom>
        </p:spPr>
        <p:txBody>
          <a:bodyPr vert="horz" lIns="91440" tIns="45720" rIns="91440" bIns="45720" rtlCol="0" anchor="ctr"/>
          <a:lstStyle>
            <a:defPPr>
              <a:defRPr lang="en-US"/>
            </a:defPPr>
            <a:lvl1pPr marL="0" algn="r" defTabSz="407979" rtl="0" eaLnBrk="1" latinLnBrk="0" hangingPunct="1">
              <a:defRPr sz="1100" kern="1200">
                <a:solidFill>
                  <a:schemeClr val="bg1"/>
                </a:solidFill>
                <a:latin typeface="+mn-lt"/>
                <a:ea typeface="+mn-ea"/>
                <a:cs typeface="+mn-cs"/>
              </a:defRPr>
            </a:lvl1pPr>
            <a:lvl2pPr marL="407979" algn="l" defTabSz="407979" rtl="0" eaLnBrk="1" latinLnBrk="0" hangingPunct="1">
              <a:defRPr sz="1600" kern="1200">
                <a:solidFill>
                  <a:schemeClr val="tx1"/>
                </a:solidFill>
                <a:latin typeface="+mn-lt"/>
                <a:ea typeface="+mn-ea"/>
                <a:cs typeface="+mn-cs"/>
              </a:defRPr>
            </a:lvl2pPr>
            <a:lvl3pPr marL="815957" algn="l" defTabSz="407979" rtl="0" eaLnBrk="1" latinLnBrk="0" hangingPunct="1">
              <a:defRPr sz="1600" kern="1200">
                <a:solidFill>
                  <a:schemeClr val="tx1"/>
                </a:solidFill>
                <a:latin typeface="+mn-lt"/>
                <a:ea typeface="+mn-ea"/>
                <a:cs typeface="+mn-cs"/>
              </a:defRPr>
            </a:lvl3pPr>
            <a:lvl4pPr marL="1223936" algn="l" defTabSz="407979" rtl="0" eaLnBrk="1" latinLnBrk="0" hangingPunct="1">
              <a:defRPr sz="1600" kern="1200">
                <a:solidFill>
                  <a:schemeClr val="tx1"/>
                </a:solidFill>
                <a:latin typeface="+mn-lt"/>
                <a:ea typeface="+mn-ea"/>
                <a:cs typeface="+mn-cs"/>
              </a:defRPr>
            </a:lvl4pPr>
            <a:lvl5pPr marL="1631915" algn="l" defTabSz="407979" rtl="0" eaLnBrk="1" latinLnBrk="0" hangingPunct="1">
              <a:defRPr sz="1600" kern="1200">
                <a:solidFill>
                  <a:schemeClr val="tx1"/>
                </a:solidFill>
                <a:latin typeface="+mn-lt"/>
                <a:ea typeface="+mn-ea"/>
                <a:cs typeface="+mn-cs"/>
              </a:defRPr>
            </a:lvl5pPr>
            <a:lvl6pPr marL="2039894" algn="l" defTabSz="407979" rtl="0" eaLnBrk="1" latinLnBrk="0" hangingPunct="1">
              <a:defRPr sz="1600" kern="1200">
                <a:solidFill>
                  <a:schemeClr val="tx1"/>
                </a:solidFill>
                <a:latin typeface="+mn-lt"/>
                <a:ea typeface="+mn-ea"/>
                <a:cs typeface="+mn-cs"/>
              </a:defRPr>
            </a:lvl6pPr>
            <a:lvl7pPr marL="2447873" algn="l" defTabSz="407979" rtl="0" eaLnBrk="1" latinLnBrk="0" hangingPunct="1">
              <a:defRPr sz="1600" kern="1200">
                <a:solidFill>
                  <a:schemeClr val="tx1"/>
                </a:solidFill>
                <a:latin typeface="+mn-lt"/>
                <a:ea typeface="+mn-ea"/>
                <a:cs typeface="+mn-cs"/>
              </a:defRPr>
            </a:lvl7pPr>
            <a:lvl8pPr marL="2855852" algn="l" defTabSz="407979" rtl="0" eaLnBrk="1" latinLnBrk="0" hangingPunct="1">
              <a:defRPr sz="1600" kern="1200">
                <a:solidFill>
                  <a:schemeClr val="tx1"/>
                </a:solidFill>
                <a:latin typeface="+mn-lt"/>
                <a:ea typeface="+mn-ea"/>
                <a:cs typeface="+mn-cs"/>
              </a:defRPr>
            </a:lvl8pPr>
            <a:lvl9pPr marL="3263830" algn="l" defTabSz="407979" rtl="0" eaLnBrk="1" latinLnBrk="0" hangingPunct="1">
              <a:defRPr sz="1600" kern="1200">
                <a:solidFill>
                  <a:schemeClr val="tx1"/>
                </a:solidFill>
                <a:latin typeface="+mn-lt"/>
                <a:ea typeface="+mn-ea"/>
                <a:cs typeface="+mn-cs"/>
              </a:defRPr>
            </a:lvl9pPr>
          </a:lstStyle>
          <a:p>
            <a:fld id="{0F3E915A-A851-4F47-881A-1FF5BE2B29D8}" type="slidenum">
              <a:rPr lang="en-US" smtClean="0">
                <a:solidFill>
                  <a:schemeClr val="bg1"/>
                </a:solidFill>
              </a:rPr>
              <a:pPr/>
              <a:t>‹#›</a:t>
            </a:fld>
            <a:endParaRPr lang="en-US" dirty="0">
              <a:solidFill>
                <a:schemeClr val="bg1"/>
              </a:solidFill>
            </a:endParaRPr>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00317" y="4517340"/>
            <a:ext cx="670115" cy="244645"/>
          </a:xfrm>
          <a:prstGeom prst="rect">
            <a:avLst/>
          </a:prstGeom>
        </p:spPr>
      </p:pic>
    </p:spTree>
    <p:extLst>
      <p:ext uri="{BB962C8B-B14F-4D97-AF65-F5344CB8AC3E}">
        <p14:creationId xmlns:p14="http://schemas.microsoft.com/office/powerpoint/2010/main" val="13547171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9_Image">
    <p:spTree>
      <p:nvGrpSpPr>
        <p:cNvPr id="1" name=""/>
        <p:cNvGrpSpPr/>
        <p:nvPr/>
      </p:nvGrpSpPr>
      <p:grpSpPr>
        <a:xfrm>
          <a:off x="0" y="0"/>
          <a:ext cx="0" cy="0"/>
          <a:chOff x="0" y="0"/>
          <a:chExt cx="0" cy="0"/>
        </a:xfrm>
      </p:grpSpPr>
      <p:sp>
        <p:nvSpPr>
          <p:cNvPr id="6" name="Picture Placeholder 5"/>
          <p:cNvSpPr>
            <a:spLocks noGrp="1"/>
          </p:cNvSpPr>
          <p:nvPr>
            <p:ph type="pic" sz="quarter" idx="15" hasCustomPrompt="1"/>
          </p:nvPr>
        </p:nvSpPr>
        <p:spPr>
          <a:xfrm>
            <a:off x="500316" y="1186517"/>
            <a:ext cx="8311704" cy="2964263"/>
          </a:xfrm>
          <a:prstGeom prst="rect">
            <a:avLst/>
          </a:prstGeom>
        </p:spPr>
        <p:txBody>
          <a:bodyPr vert="horz" lIns="0" tIns="0" rIns="0" bIns="0"/>
          <a:lstStyle>
            <a:lvl1pPr marL="0" indent="0">
              <a:buNone/>
              <a:defRPr sz="1700">
                <a:solidFill>
                  <a:srgbClr val="000000"/>
                </a:solidFill>
              </a:defRPr>
            </a:lvl1pPr>
          </a:lstStyle>
          <a:p>
            <a:r>
              <a:rPr lang="en-US" dirty="0"/>
              <a:t>Add image</a:t>
            </a:r>
          </a:p>
        </p:txBody>
      </p:sp>
      <p:sp>
        <p:nvSpPr>
          <p:cNvPr id="7" name="Title 13"/>
          <p:cNvSpPr>
            <a:spLocks noGrp="1"/>
          </p:cNvSpPr>
          <p:nvPr>
            <p:ph type="title" hasCustomPrompt="1"/>
          </p:nvPr>
        </p:nvSpPr>
        <p:spPr>
          <a:xfrm>
            <a:off x="500316" y="433006"/>
            <a:ext cx="8207110" cy="534483"/>
          </a:xfrm>
          <a:prstGeom prst="rect">
            <a:avLst/>
          </a:prstGeom>
        </p:spPr>
        <p:txBody>
          <a:bodyPr vert="horz" lIns="0" tIns="0" rIns="0" bIns="0"/>
          <a:lstStyle>
            <a:lvl1pPr algn="l">
              <a:defRPr sz="2600" cap="all" baseline="0"/>
            </a:lvl1pPr>
          </a:lstStyle>
          <a:p>
            <a:r>
              <a:rPr lang="en-GB" dirty="0"/>
              <a:t>SLIDE HEADING</a:t>
            </a:r>
            <a:endParaRPr lang="en-US" dirty="0"/>
          </a:p>
        </p:txBody>
      </p:sp>
      <p:cxnSp>
        <p:nvCxnSpPr>
          <p:cNvPr id="8" name="Straight Connector 7"/>
          <p:cNvCxnSpPr/>
          <p:nvPr userDrawn="1"/>
        </p:nvCxnSpPr>
        <p:spPr>
          <a:xfrm>
            <a:off x="500316" y="319625"/>
            <a:ext cx="8207110" cy="0"/>
          </a:xfrm>
          <a:prstGeom prst="line">
            <a:avLst/>
          </a:prstGeom>
          <a:ln w="3175"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0" name="Triangle 9"/>
          <p:cNvSpPr/>
          <p:nvPr userDrawn="1"/>
        </p:nvSpPr>
        <p:spPr>
          <a:xfrm>
            <a:off x="7346007" y="4587974"/>
            <a:ext cx="1797993" cy="555526"/>
          </a:xfrm>
          <a:prstGeom prst="triangle">
            <a:avLst>
              <a:gd name="adj" fmla="val 100000"/>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Slide Number Placeholder 1"/>
          <p:cNvSpPr txBox="1">
            <a:spLocks/>
          </p:cNvSpPr>
          <p:nvPr userDrawn="1"/>
        </p:nvSpPr>
        <p:spPr>
          <a:xfrm>
            <a:off x="6822615" y="4761986"/>
            <a:ext cx="2133600" cy="274637"/>
          </a:xfrm>
          <a:prstGeom prst="rect">
            <a:avLst/>
          </a:prstGeom>
        </p:spPr>
        <p:txBody>
          <a:bodyPr vert="horz" lIns="91440" tIns="45720" rIns="91440" bIns="45720" rtlCol="0" anchor="ctr"/>
          <a:lstStyle>
            <a:defPPr>
              <a:defRPr lang="en-US"/>
            </a:defPPr>
            <a:lvl1pPr marL="0" algn="r" defTabSz="407979" rtl="0" eaLnBrk="1" latinLnBrk="0" hangingPunct="1">
              <a:defRPr sz="1100" kern="1200">
                <a:solidFill>
                  <a:schemeClr val="bg1"/>
                </a:solidFill>
                <a:latin typeface="+mn-lt"/>
                <a:ea typeface="+mn-ea"/>
                <a:cs typeface="+mn-cs"/>
              </a:defRPr>
            </a:lvl1pPr>
            <a:lvl2pPr marL="407979" algn="l" defTabSz="407979" rtl="0" eaLnBrk="1" latinLnBrk="0" hangingPunct="1">
              <a:defRPr sz="1600" kern="1200">
                <a:solidFill>
                  <a:schemeClr val="tx1"/>
                </a:solidFill>
                <a:latin typeface="+mn-lt"/>
                <a:ea typeface="+mn-ea"/>
                <a:cs typeface="+mn-cs"/>
              </a:defRPr>
            </a:lvl2pPr>
            <a:lvl3pPr marL="815957" algn="l" defTabSz="407979" rtl="0" eaLnBrk="1" latinLnBrk="0" hangingPunct="1">
              <a:defRPr sz="1600" kern="1200">
                <a:solidFill>
                  <a:schemeClr val="tx1"/>
                </a:solidFill>
                <a:latin typeface="+mn-lt"/>
                <a:ea typeface="+mn-ea"/>
                <a:cs typeface="+mn-cs"/>
              </a:defRPr>
            </a:lvl3pPr>
            <a:lvl4pPr marL="1223936" algn="l" defTabSz="407979" rtl="0" eaLnBrk="1" latinLnBrk="0" hangingPunct="1">
              <a:defRPr sz="1600" kern="1200">
                <a:solidFill>
                  <a:schemeClr val="tx1"/>
                </a:solidFill>
                <a:latin typeface="+mn-lt"/>
                <a:ea typeface="+mn-ea"/>
                <a:cs typeface="+mn-cs"/>
              </a:defRPr>
            </a:lvl4pPr>
            <a:lvl5pPr marL="1631915" algn="l" defTabSz="407979" rtl="0" eaLnBrk="1" latinLnBrk="0" hangingPunct="1">
              <a:defRPr sz="1600" kern="1200">
                <a:solidFill>
                  <a:schemeClr val="tx1"/>
                </a:solidFill>
                <a:latin typeface="+mn-lt"/>
                <a:ea typeface="+mn-ea"/>
                <a:cs typeface="+mn-cs"/>
              </a:defRPr>
            </a:lvl5pPr>
            <a:lvl6pPr marL="2039894" algn="l" defTabSz="407979" rtl="0" eaLnBrk="1" latinLnBrk="0" hangingPunct="1">
              <a:defRPr sz="1600" kern="1200">
                <a:solidFill>
                  <a:schemeClr val="tx1"/>
                </a:solidFill>
                <a:latin typeface="+mn-lt"/>
                <a:ea typeface="+mn-ea"/>
                <a:cs typeface="+mn-cs"/>
              </a:defRPr>
            </a:lvl6pPr>
            <a:lvl7pPr marL="2447873" algn="l" defTabSz="407979" rtl="0" eaLnBrk="1" latinLnBrk="0" hangingPunct="1">
              <a:defRPr sz="1600" kern="1200">
                <a:solidFill>
                  <a:schemeClr val="tx1"/>
                </a:solidFill>
                <a:latin typeface="+mn-lt"/>
                <a:ea typeface="+mn-ea"/>
                <a:cs typeface="+mn-cs"/>
              </a:defRPr>
            </a:lvl7pPr>
            <a:lvl8pPr marL="2855852" algn="l" defTabSz="407979" rtl="0" eaLnBrk="1" latinLnBrk="0" hangingPunct="1">
              <a:defRPr sz="1600" kern="1200">
                <a:solidFill>
                  <a:schemeClr val="tx1"/>
                </a:solidFill>
                <a:latin typeface="+mn-lt"/>
                <a:ea typeface="+mn-ea"/>
                <a:cs typeface="+mn-cs"/>
              </a:defRPr>
            </a:lvl8pPr>
            <a:lvl9pPr marL="3263830" algn="l" defTabSz="407979" rtl="0" eaLnBrk="1" latinLnBrk="0" hangingPunct="1">
              <a:defRPr sz="1600" kern="1200">
                <a:solidFill>
                  <a:schemeClr val="tx1"/>
                </a:solidFill>
                <a:latin typeface="+mn-lt"/>
                <a:ea typeface="+mn-ea"/>
                <a:cs typeface="+mn-cs"/>
              </a:defRPr>
            </a:lvl9pPr>
          </a:lstStyle>
          <a:p>
            <a:fld id="{0F3E915A-A851-4F47-881A-1FF5BE2B29D8}" type="slidenum">
              <a:rPr lang="en-US" smtClean="0">
                <a:solidFill>
                  <a:schemeClr val="bg1"/>
                </a:solidFill>
              </a:rPr>
              <a:pPr/>
              <a:t>‹#›</a:t>
            </a:fld>
            <a:endParaRPr lang="en-US" dirty="0">
              <a:solidFill>
                <a:schemeClr val="bg1"/>
              </a:solidFill>
            </a:endParaRPr>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00317" y="4517340"/>
            <a:ext cx="670115" cy="244645"/>
          </a:xfrm>
          <a:prstGeom prst="rect">
            <a:avLst/>
          </a:prstGeom>
        </p:spPr>
      </p:pic>
    </p:spTree>
    <p:extLst>
      <p:ext uri="{BB962C8B-B14F-4D97-AF65-F5344CB8AC3E}">
        <p14:creationId xmlns:p14="http://schemas.microsoft.com/office/powerpoint/2010/main" val="26835184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07164022"/>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65" r:id="rId7"/>
    <p:sldLayoutId id="2147483681" r:id="rId8"/>
    <p:sldLayoutId id="2147483682" r:id="rId9"/>
  </p:sldLayoutIdLst>
  <p:hf hdr="0" ftr="0" dt="0"/>
  <p:txStyles>
    <p:titleStyle>
      <a:lvl1pPr algn="ctr" defTabSz="407979" rtl="0" eaLnBrk="1" latinLnBrk="0" hangingPunct="1">
        <a:spcBef>
          <a:spcPct val="0"/>
        </a:spcBef>
        <a:buNone/>
        <a:defRPr sz="3900" kern="1200">
          <a:solidFill>
            <a:schemeClr val="tx1"/>
          </a:solidFill>
          <a:latin typeface="+mj-lt"/>
          <a:ea typeface="+mj-ea"/>
          <a:cs typeface="+mj-cs"/>
        </a:defRPr>
      </a:lvl1pPr>
    </p:titleStyle>
    <p:bodyStyle>
      <a:lvl1pPr marL="305984" indent="-305984" algn="l" defTabSz="407979" rtl="0" eaLnBrk="1" latinLnBrk="0" hangingPunct="1">
        <a:spcBef>
          <a:spcPct val="20000"/>
        </a:spcBef>
        <a:buFont typeface="Arial"/>
        <a:buChar char="•"/>
        <a:defRPr sz="2900" kern="1200">
          <a:solidFill>
            <a:schemeClr val="tx1"/>
          </a:solidFill>
          <a:latin typeface="+mn-lt"/>
          <a:ea typeface="+mn-ea"/>
          <a:cs typeface="+mn-cs"/>
        </a:defRPr>
      </a:lvl1pPr>
      <a:lvl2pPr marL="662965" indent="-254987" algn="l" defTabSz="407979" rtl="0" eaLnBrk="1" latinLnBrk="0" hangingPunct="1">
        <a:spcBef>
          <a:spcPct val="20000"/>
        </a:spcBef>
        <a:buFont typeface="Arial"/>
        <a:buChar char="–"/>
        <a:defRPr sz="2500" kern="1200">
          <a:solidFill>
            <a:schemeClr val="tx1"/>
          </a:solidFill>
          <a:latin typeface="+mn-lt"/>
          <a:ea typeface="+mn-ea"/>
          <a:cs typeface="+mn-cs"/>
        </a:defRPr>
      </a:lvl2pPr>
      <a:lvl3pPr marL="1019947" indent="-203990" algn="l" defTabSz="407979" rtl="0" eaLnBrk="1" latinLnBrk="0" hangingPunct="1">
        <a:spcBef>
          <a:spcPct val="20000"/>
        </a:spcBef>
        <a:buFont typeface="Arial"/>
        <a:buChar char="•"/>
        <a:defRPr sz="2100" kern="1200">
          <a:solidFill>
            <a:schemeClr val="tx1"/>
          </a:solidFill>
          <a:latin typeface="+mn-lt"/>
          <a:ea typeface="+mn-ea"/>
          <a:cs typeface="+mn-cs"/>
        </a:defRPr>
      </a:lvl3pPr>
      <a:lvl4pPr marL="1427926" indent="-203990" algn="l" defTabSz="407979" rtl="0" eaLnBrk="1" latinLnBrk="0" hangingPunct="1">
        <a:spcBef>
          <a:spcPct val="20000"/>
        </a:spcBef>
        <a:buFont typeface="Arial"/>
        <a:buChar char="–"/>
        <a:defRPr sz="1800" kern="1200">
          <a:solidFill>
            <a:schemeClr val="tx1"/>
          </a:solidFill>
          <a:latin typeface="+mn-lt"/>
          <a:ea typeface="+mn-ea"/>
          <a:cs typeface="+mn-cs"/>
        </a:defRPr>
      </a:lvl4pPr>
      <a:lvl5pPr marL="1835905" indent="-203990" algn="l" defTabSz="407979" rtl="0" eaLnBrk="1" latinLnBrk="0" hangingPunct="1">
        <a:spcBef>
          <a:spcPct val="20000"/>
        </a:spcBef>
        <a:buFont typeface="Arial"/>
        <a:buChar char="»"/>
        <a:defRPr sz="1800" kern="1200">
          <a:solidFill>
            <a:schemeClr val="tx1"/>
          </a:solidFill>
          <a:latin typeface="+mn-lt"/>
          <a:ea typeface="+mn-ea"/>
          <a:cs typeface="+mn-cs"/>
        </a:defRPr>
      </a:lvl5pPr>
      <a:lvl6pPr marL="2243883" indent="-203990" algn="l" defTabSz="407979" rtl="0" eaLnBrk="1" latinLnBrk="0" hangingPunct="1">
        <a:spcBef>
          <a:spcPct val="20000"/>
        </a:spcBef>
        <a:buFont typeface="Arial"/>
        <a:buChar char="•"/>
        <a:defRPr sz="1800" kern="1200">
          <a:solidFill>
            <a:schemeClr val="tx1"/>
          </a:solidFill>
          <a:latin typeface="+mn-lt"/>
          <a:ea typeface="+mn-ea"/>
          <a:cs typeface="+mn-cs"/>
        </a:defRPr>
      </a:lvl6pPr>
      <a:lvl7pPr marL="2651862" indent="-203990" algn="l" defTabSz="407979" rtl="0" eaLnBrk="1" latinLnBrk="0" hangingPunct="1">
        <a:spcBef>
          <a:spcPct val="20000"/>
        </a:spcBef>
        <a:buFont typeface="Arial"/>
        <a:buChar char="•"/>
        <a:defRPr sz="1800" kern="1200">
          <a:solidFill>
            <a:schemeClr val="tx1"/>
          </a:solidFill>
          <a:latin typeface="+mn-lt"/>
          <a:ea typeface="+mn-ea"/>
          <a:cs typeface="+mn-cs"/>
        </a:defRPr>
      </a:lvl7pPr>
      <a:lvl8pPr marL="3059841" indent="-203990" algn="l" defTabSz="407979" rtl="0" eaLnBrk="1" latinLnBrk="0" hangingPunct="1">
        <a:spcBef>
          <a:spcPct val="20000"/>
        </a:spcBef>
        <a:buFont typeface="Arial"/>
        <a:buChar char="•"/>
        <a:defRPr sz="1800" kern="1200">
          <a:solidFill>
            <a:schemeClr val="tx1"/>
          </a:solidFill>
          <a:latin typeface="+mn-lt"/>
          <a:ea typeface="+mn-ea"/>
          <a:cs typeface="+mn-cs"/>
        </a:defRPr>
      </a:lvl8pPr>
      <a:lvl9pPr marL="3467820" indent="-203990" algn="l" defTabSz="407979" rtl="0" eaLnBrk="1" latinLnBrk="0" hangingPunct="1">
        <a:spcBef>
          <a:spcPct val="20000"/>
        </a:spcBef>
        <a:buFont typeface="Arial"/>
        <a:buChar char="•"/>
        <a:defRPr sz="1800" kern="1200">
          <a:solidFill>
            <a:schemeClr val="tx1"/>
          </a:solidFill>
          <a:latin typeface="+mn-lt"/>
          <a:ea typeface="+mn-ea"/>
          <a:cs typeface="+mn-cs"/>
        </a:defRPr>
      </a:lvl9pPr>
    </p:bodyStyle>
    <p:otherStyle>
      <a:defPPr>
        <a:defRPr lang="en-US"/>
      </a:defPPr>
      <a:lvl1pPr marL="0" algn="l" defTabSz="407979" rtl="0" eaLnBrk="1" latinLnBrk="0" hangingPunct="1">
        <a:defRPr sz="1600" kern="1200">
          <a:solidFill>
            <a:schemeClr val="tx1"/>
          </a:solidFill>
          <a:latin typeface="+mn-lt"/>
          <a:ea typeface="+mn-ea"/>
          <a:cs typeface="+mn-cs"/>
        </a:defRPr>
      </a:lvl1pPr>
      <a:lvl2pPr marL="407979" algn="l" defTabSz="407979" rtl="0" eaLnBrk="1" latinLnBrk="0" hangingPunct="1">
        <a:defRPr sz="1600" kern="1200">
          <a:solidFill>
            <a:schemeClr val="tx1"/>
          </a:solidFill>
          <a:latin typeface="+mn-lt"/>
          <a:ea typeface="+mn-ea"/>
          <a:cs typeface="+mn-cs"/>
        </a:defRPr>
      </a:lvl2pPr>
      <a:lvl3pPr marL="815957" algn="l" defTabSz="407979" rtl="0" eaLnBrk="1" latinLnBrk="0" hangingPunct="1">
        <a:defRPr sz="1600" kern="1200">
          <a:solidFill>
            <a:schemeClr val="tx1"/>
          </a:solidFill>
          <a:latin typeface="+mn-lt"/>
          <a:ea typeface="+mn-ea"/>
          <a:cs typeface="+mn-cs"/>
        </a:defRPr>
      </a:lvl3pPr>
      <a:lvl4pPr marL="1223936" algn="l" defTabSz="407979" rtl="0" eaLnBrk="1" latinLnBrk="0" hangingPunct="1">
        <a:defRPr sz="1600" kern="1200">
          <a:solidFill>
            <a:schemeClr val="tx1"/>
          </a:solidFill>
          <a:latin typeface="+mn-lt"/>
          <a:ea typeface="+mn-ea"/>
          <a:cs typeface="+mn-cs"/>
        </a:defRPr>
      </a:lvl4pPr>
      <a:lvl5pPr marL="1631915" algn="l" defTabSz="407979" rtl="0" eaLnBrk="1" latinLnBrk="0" hangingPunct="1">
        <a:defRPr sz="1600" kern="1200">
          <a:solidFill>
            <a:schemeClr val="tx1"/>
          </a:solidFill>
          <a:latin typeface="+mn-lt"/>
          <a:ea typeface="+mn-ea"/>
          <a:cs typeface="+mn-cs"/>
        </a:defRPr>
      </a:lvl5pPr>
      <a:lvl6pPr marL="2039894" algn="l" defTabSz="407979" rtl="0" eaLnBrk="1" latinLnBrk="0" hangingPunct="1">
        <a:defRPr sz="1600" kern="1200">
          <a:solidFill>
            <a:schemeClr val="tx1"/>
          </a:solidFill>
          <a:latin typeface="+mn-lt"/>
          <a:ea typeface="+mn-ea"/>
          <a:cs typeface="+mn-cs"/>
        </a:defRPr>
      </a:lvl6pPr>
      <a:lvl7pPr marL="2447873" algn="l" defTabSz="407979" rtl="0" eaLnBrk="1" latinLnBrk="0" hangingPunct="1">
        <a:defRPr sz="1600" kern="1200">
          <a:solidFill>
            <a:schemeClr val="tx1"/>
          </a:solidFill>
          <a:latin typeface="+mn-lt"/>
          <a:ea typeface="+mn-ea"/>
          <a:cs typeface="+mn-cs"/>
        </a:defRPr>
      </a:lvl7pPr>
      <a:lvl8pPr marL="2855852" algn="l" defTabSz="407979" rtl="0" eaLnBrk="1" latinLnBrk="0" hangingPunct="1">
        <a:defRPr sz="1600" kern="1200">
          <a:solidFill>
            <a:schemeClr val="tx1"/>
          </a:solidFill>
          <a:latin typeface="+mn-lt"/>
          <a:ea typeface="+mn-ea"/>
          <a:cs typeface="+mn-cs"/>
        </a:defRPr>
      </a:lvl8pPr>
      <a:lvl9pPr marL="3263830" algn="l" defTabSz="407979" rtl="0" eaLnBrk="1" latinLnBrk="0" hangingPunct="1">
        <a:defRPr sz="1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png"/><Relationship Id="rId1" Type="http://schemas.openxmlformats.org/officeDocument/2006/relationships/slideLayout" Target="../slideLayouts/slideLayout6.xml"/><Relationship Id="rId4" Type="http://schemas.openxmlformats.org/officeDocument/2006/relationships/image" Target="../media/image20.jpeg"/></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6.xml"/><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570534" y="999383"/>
            <a:ext cx="6614037" cy="973733"/>
          </a:xfrm>
        </p:spPr>
        <p:txBody>
          <a:bodyPr/>
          <a:lstStyle/>
          <a:p>
            <a:r>
              <a:rPr lang="en-GB" b="1" dirty="0"/>
              <a:t>CBI NI People &amp; skills Forum</a:t>
            </a:r>
          </a:p>
        </p:txBody>
      </p:sp>
      <p:sp>
        <p:nvSpPr>
          <p:cNvPr id="9" name="Text Placeholder 8"/>
          <p:cNvSpPr>
            <a:spLocks noGrp="1"/>
          </p:cNvSpPr>
          <p:nvPr>
            <p:ph type="body" sz="quarter" idx="10"/>
          </p:nvPr>
        </p:nvSpPr>
        <p:spPr>
          <a:xfrm>
            <a:off x="570534" y="2084882"/>
            <a:ext cx="5075762" cy="973733"/>
          </a:xfrm>
        </p:spPr>
        <p:txBody>
          <a:bodyPr/>
          <a:lstStyle/>
          <a:p>
            <a:r>
              <a:rPr lang="en-GB" dirty="0"/>
              <a:t>A&amp;L Goodbody, Belfast</a:t>
            </a:r>
          </a:p>
          <a:p>
            <a:r>
              <a:rPr lang="en-GB" i="1" dirty="0"/>
              <a:t>19</a:t>
            </a:r>
            <a:r>
              <a:rPr lang="en-GB" i="1" baseline="30000" dirty="0"/>
              <a:t>th</a:t>
            </a:r>
            <a:r>
              <a:rPr lang="en-GB" i="1" dirty="0"/>
              <a:t> March 2019</a:t>
            </a:r>
            <a:endParaRPr lang="en-GB" dirty="0"/>
          </a:p>
          <a:p>
            <a:endParaRPr lang="en-GB" dirty="0"/>
          </a:p>
        </p:txBody>
      </p:sp>
    </p:spTree>
    <p:extLst>
      <p:ext uri="{BB962C8B-B14F-4D97-AF65-F5344CB8AC3E}">
        <p14:creationId xmlns:p14="http://schemas.microsoft.com/office/powerpoint/2010/main" val="37427368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0316" y="312503"/>
            <a:ext cx="8207110" cy="534483"/>
          </a:xfrm>
        </p:spPr>
        <p:txBody>
          <a:bodyPr/>
          <a:lstStyle/>
          <a:p>
            <a:r>
              <a:rPr lang="en-GB" sz="2400" dirty="0"/>
              <a:t>Threshold: Public / Private wage differential</a:t>
            </a:r>
          </a:p>
        </p:txBody>
      </p:sp>
      <p:sp>
        <p:nvSpPr>
          <p:cNvPr id="8" name="Text Placeholder 4">
            <a:extLst>
              <a:ext uri="{FF2B5EF4-FFF2-40B4-BE49-F238E27FC236}">
                <a16:creationId xmlns:a16="http://schemas.microsoft.com/office/drawing/2014/main" id="{6ACDCA4A-C13E-4C67-B79D-709210E48D78}"/>
              </a:ext>
            </a:extLst>
          </p:cNvPr>
          <p:cNvSpPr txBox="1">
            <a:spLocks/>
          </p:cNvSpPr>
          <p:nvPr/>
        </p:nvSpPr>
        <p:spPr>
          <a:xfrm>
            <a:off x="5673207" y="1031965"/>
            <a:ext cx="3034220" cy="3424140"/>
          </a:xfrm>
          <a:prstGeom prst="rect">
            <a:avLst/>
          </a:prstGeom>
        </p:spPr>
        <p:txBody>
          <a:bodyPr vert="horz" lIns="0" tIns="0" rIns="0"/>
          <a:lstStyle>
            <a:lvl1pPr marL="0" indent="0" algn="l" defTabSz="407979" rtl="0" eaLnBrk="1" latinLnBrk="0" hangingPunct="1">
              <a:spcBef>
                <a:spcPct val="20000"/>
              </a:spcBef>
              <a:buFontTx/>
              <a:buNone/>
              <a:defRPr sz="1700" kern="1200">
                <a:solidFill>
                  <a:srgbClr val="000000"/>
                </a:solidFill>
                <a:latin typeface="+mn-lt"/>
                <a:ea typeface="+mn-ea"/>
                <a:cs typeface="+mn-cs"/>
              </a:defRPr>
            </a:lvl1pPr>
            <a:lvl2pPr marL="662965" indent="-254987" algn="l" defTabSz="407979" rtl="0" eaLnBrk="1" latinLnBrk="0" hangingPunct="1">
              <a:spcBef>
                <a:spcPct val="20000"/>
              </a:spcBef>
              <a:buFont typeface="Arial"/>
              <a:buChar char="–"/>
              <a:defRPr sz="2500" kern="1200">
                <a:solidFill>
                  <a:schemeClr val="tx1"/>
                </a:solidFill>
                <a:latin typeface="+mn-lt"/>
                <a:ea typeface="+mn-ea"/>
                <a:cs typeface="+mn-cs"/>
              </a:defRPr>
            </a:lvl2pPr>
            <a:lvl3pPr marL="1019947" indent="-203990" algn="l" defTabSz="407979" rtl="0" eaLnBrk="1" latinLnBrk="0" hangingPunct="1">
              <a:spcBef>
                <a:spcPct val="20000"/>
              </a:spcBef>
              <a:buFont typeface="Arial"/>
              <a:buChar char="•"/>
              <a:defRPr sz="2100" kern="1200">
                <a:solidFill>
                  <a:schemeClr val="tx1"/>
                </a:solidFill>
                <a:latin typeface="+mn-lt"/>
                <a:ea typeface="+mn-ea"/>
                <a:cs typeface="+mn-cs"/>
              </a:defRPr>
            </a:lvl3pPr>
            <a:lvl4pPr marL="1427926" indent="-203990" algn="l" defTabSz="407979" rtl="0" eaLnBrk="1" latinLnBrk="0" hangingPunct="1">
              <a:spcBef>
                <a:spcPct val="20000"/>
              </a:spcBef>
              <a:buFont typeface="Arial"/>
              <a:buChar char="–"/>
              <a:defRPr sz="1800" kern="1200">
                <a:solidFill>
                  <a:schemeClr val="tx1"/>
                </a:solidFill>
                <a:latin typeface="+mn-lt"/>
                <a:ea typeface="+mn-ea"/>
                <a:cs typeface="+mn-cs"/>
              </a:defRPr>
            </a:lvl4pPr>
            <a:lvl5pPr marL="1835905" indent="-203990" algn="l" defTabSz="407979" rtl="0" eaLnBrk="1" latinLnBrk="0" hangingPunct="1">
              <a:spcBef>
                <a:spcPct val="20000"/>
              </a:spcBef>
              <a:buFont typeface="Arial"/>
              <a:buChar char="»"/>
              <a:defRPr sz="1800" kern="1200">
                <a:solidFill>
                  <a:schemeClr val="tx1"/>
                </a:solidFill>
                <a:latin typeface="+mn-lt"/>
                <a:ea typeface="+mn-ea"/>
                <a:cs typeface="+mn-cs"/>
              </a:defRPr>
            </a:lvl5pPr>
            <a:lvl6pPr marL="2243883" indent="-203990" algn="l" defTabSz="407979" rtl="0" eaLnBrk="1" latinLnBrk="0" hangingPunct="1">
              <a:spcBef>
                <a:spcPct val="20000"/>
              </a:spcBef>
              <a:buFont typeface="Arial"/>
              <a:buChar char="•"/>
              <a:defRPr sz="1800" kern="1200">
                <a:solidFill>
                  <a:schemeClr val="tx1"/>
                </a:solidFill>
                <a:latin typeface="+mn-lt"/>
                <a:ea typeface="+mn-ea"/>
                <a:cs typeface="+mn-cs"/>
              </a:defRPr>
            </a:lvl6pPr>
            <a:lvl7pPr marL="2651862" indent="-203990" algn="l" defTabSz="407979" rtl="0" eaLnBrk="1" latinLnBrk="0" hangingPunct="1">
              <a:spcBef>
                <a:spcPct val="20000"/>
              </a:spcBef>
              <a:buFont typeface="Arial"/>
              <a:buChar char="•"/>
              <a:defRPr sz="1800" kern="1200">
                <a:solidFill>
                  <a:schemeClr val="tx1"/>
                </a:solidFill>
                <a:latin typeface="+mn-lt"/>
                <a:ea typeface="+mn-ea"/>
                <a:cs typeface="+mn-cs"/>
              </a:defRPr>
            </a:lvl7pPr>
            <a:lvl8pPr marL="3059841" indent="-203990" algn="l" defTabSz="407979" rtl="0" eaLnBrk="1" latinLnBrk="0" hangingPunct="1">
              <a:spcBef>
                <a:spcPct val="20000"/>
              </a:spcBef>
              <a:buFont typeface="Arial"/>
              <a:buChar char="•"/>
              <a:defRPr sz="1800" kern="1200">
                <a:solidFill>
                  <a:schemeClr val="tx1"/>
                </a:solidFill>
                <a:latin typeface="+mn-lt"/>
                <a:ea typeface="+mn-ea"/>
                <a:cs typeface="+mn-cs"/>
              </a:defRPr>
            </a:lvl8pPr>
            <a:lvl9pPr marL="3467820" indent="-203990" algn="l" defTabSz="407979" rtl="0" eaLnBrk="1" latinLnBrk="0" hangingPunct="1">
              <a:spcBef>
                <a:spcPct val="20000"/>
              </a:spcBef>
              <a:buFont typeface="Arial"/>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GB" sz="1400" b="1" dirty="0"/>
              <a:t>Public sector wages distort the averages</a:t>
            </a:r>
            <a:r>
              <a:rPr lang="en-GB" sz="1400" dirty="0"/>
              <a:t> for NI compared to the rest of UK.</a:t>
            </a:r>
          </a:p>
          <a:p>
            <a:pPr marL="285750" indent="-285750">
              <a:buFont typeface="Arial" panose="020B0604020202020204" pitchFamily="34" charset="0"/>
              <a:buChar char="•"/>
            </a:pPr>
            <a:endParaRPr lang="en-GB" sz="1400" dirty="0"/>
          </a:p>
          <a:p>
            <a:pPr marL="285750" indent="-285750">
              <a:buFont typeface="Arial" panose="020B0604020202020204" pitchFamily="34" charset="0"/>
              <a:buChar char="•"/>
            </a:pPr>
            <a:r>
              <a:rPr lang="en-GB" sz="1400" dirty="0"/>
              <a:t>Average wages in the private sector are </a:t>
            </a:r>
            <a:r>
              <a:rPr lang="en-GB" sz="1400" b="1" dirty="0"/>
              <a:t>typically over 20% lower in NI</a:t>
            </a:r>
            <a:r>
              <a:rPr lang="en-GB" sz="1400" dirty="0"/>
              <a:t> compared to public sector wages. This is a real anomaly.</a:t>
            </a:r>
          </a:p>
          <a:p>
            <a:pPr marL="285750" indent="-285750">
              <a:buFont typeface="Arial" panose="020B0604020202020204" pitchFamily="34" charset="0"/>
              <a:buChar char="•"/>
            </a:pPr>
            <a:endParaRPr lang="en-GB" sz="1400" dirty="0"/>
          </a:p>
          <a:p>
            <a:pPr marL="285750" indent="-285750">
              <a:buFont typeface="Arial" panose="020B0604020202020204" pitchFamily="34" charset="0"/>
              <a:buChar char="•"/>
            </a:pPr>
            <a:r>
              <a:rPr lang="en-GB" sz="1400" dirty="0"/>
              <a:t>Taking this into account, the </a:t>
            </a:r>
            <a:r>
              <a:rPr lang="en-GB" sz="1400" b="1" dirty="0"/>
              <a:t>median</a:t>
            </a:r>
            <a:r>
              <a:rPr lang="en-GB" sz="1400" dirty="0"/>
              <a:t> (</a:t>
            </a:r>
            <a:r>
              <a:rPr lang="en-GB" sz="1400" i="1" dirty="0"/>
              <a:t>mean</a:t>
            </a:r>
            <a:r>
              <a:rPr lang="en-GB" sz="1400" dirty="0"/>
              <a:t>) wage in NI private sector is </a:t>
            </a:r>
            <a:r>
              <a:rPr lang="en-GB" sz="1400" b="1" dirty="0"/>
              <a:t>£19,738 </a:t>
            </a:r>
            <a:r>
              <a:rPr lang="en-GB" sz="1400" dirty="0"/>
              <a:t>(</a:t>
            </a:r>
            <a:r>
              <a:rPr lang="en-GB" sz="1400" i="1" dirty="0"/>
              <a:t>£22,713</a:t>
            </a:r>
            <a:r>
              <a:rPr lang="en-GB" sz="1400" dirty="0"/>
              <a:t>) compared to the UK’s </a:t>
            </a:r>
            <a:r>
              <a:rPr lang="en-GB" sz="1400" b="1" dirty="0"/>
              <a:t>£23,628 </a:t>
            </a:r>
            <a:r>
              <a:rPr lang="en-GB" sz="1400" dirty="0"/>
              <a:t>(</a:t>
            </a:r>
            <a:r>
              <a:rPr lang="en-GB" sz="1400" i="1" dirty="0"/>
              <a:t>£30,779</a:t>
            </a:r>
            <a:r>
              <a:rPr lang="en-GB" sz="1400" dirty="0"/>
              <a:t>).</a:t>
            </a:r>
          </a:p>
        </p:txBody>
      </p:sp>
      <p:pic>
        <p:nvPicPr>
          <p:cNvPr id="6" name="Picture 5">
            <a:extLst>
              <a:ext uri="{FF2B5EF4-FFF2-40B4-BE49-F238E27FC236}">
                <a16:creationId xmlns:a16="http://schemas.microsoft.com/office/drawing/2014/main" id="{6E2701FF-5304-40F1-94CD-3636A7F80129}"/>
              </a:ext>
            </a:extLst>
          </p:cNvPr>
          <p:cNvPicPr>
            <a:picLocks noChangeAspect="1"/>
          </p:cNvPicPr>
          <p:nvPr/>
        </p:nvPicPr>
        <p:blipFill>
          <a:blip r:embed="rId2">
            <a:lum/>
            <a:alphaModFix/>
          </a:blip>
          <a:srcRect/>
          <a:stretch>
            <a:fillRect/>
          </a:stretch>
        </p:blipFill>
        <p:spPr>
          <a:xfrm>
            <a:off x="91441" y="846986"/>
            <a:ext cx="5323113" cy="3550779"/>
          </a:xfrm>
          <a:prstGeom prst="rect">
            <a:avLst/>
          </a:prstGeom>
          <a:noFill/>
          <a:ln>
            <a:noFill/>
          </a:ln>
        </p:spPr>
      </p:pic>
    </p:spTree>
    <p:extLst>
      <p:ext uri="{BB962C8B-B14F-4D97-AF65-F5344CB8AC3E}">
        <p14:creationId xmlns:p14="http://schemas.microsoft.com/office/powerpoint/2010/main" val="31605310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0316" y="312503"/>
            <a:ext cx="8207110" cy="534483"/>
          </a:xfrm>
        </p:spPr>
        <p:txBody>
          <a:bodyPr/>
          <a:lstStyle/>
          <a:p>
            <a:r>
              <a:rPr lang="en-GB" sz="2400" dirty="0"/>
              <a:t>Threshold: Impact throughout the UK</a:t>
            </a:r>
          </a:p>
        </p:txBody>
      </p:sp>
      <p:sp>
        <p:nvSpPr>
          <p:cNvPr id="8" name="Text Placeholder 4">
            <a:extLst>
              <a:ext uri="{FF2B5EF4-FFF2-40B4-BE49-F238E27FC236}">
                <a16:creationId xmlns:a16="http://schemas.microsoft.com/office/drawing/2014/main" id="{6ACDCA4A-C13E-4C67-B79D-709210E48D78}"/>
              </a:ext>
            </a:extLst>
          </p:cNvPr>
          <p:cNvSpPr txBox="1">
            <a:spLocks/>
          </p:cNvSpPr>
          <p:nvPr/>
        </p:nvSpPr>
        <p:spPr>
          <a:xfrm>
            <a:off x="500316" y="1368800"/>
            <a:ext cx="4933833" cy="2405899"/>
          </a:xfrm>
          <a:prstGeom prst="rect">
            <a:avLst/>
          </a:prstGeom>
        </p:spPr>
        <p:txBody>
          <a:bodyPr vert="horz" lIns="0" tIns="0" rIns="0"/>
          <a:lstStyle>
            <a:lvl1pPr marL="0" indent="0" algn="l" defTabSz="407979" rtl="0" eaLnBrk="1" latinLnBrk="0" hangingPunct="1">
              <a:spcBef>
                <a:spcPct val="20000"/>
              </a:spcBef>
              <a:buFontTx/>
              <a:buNone/>
              <a:defRPr sz="1700" kern="1200">
                <a:solidFill>
                  <a:srgbClr val="000000"/>
                </a:solidFill>
                <a:latin typeface="+mn-lt"/>
                <a:ea typeface="+mn-ea"/>
                <a:cs typeface="+mn-cs"/>
              </a:defRPr>
            </a:lvl1pPr>
            <a:lvl2pPr marL="662965" indent="-254987" algn="l" defTabSz="407979" rtl="0" eaLnBrk="1" latinLnBrk="0" hangingPunct="1">
              <a:spcBef>
                <a:spcPct val="20000"/>
              </a:spcBef>
              <a:buFont typeface="Arial"/>
              <a:buChar char="–"/>
              <a:defRPr sz="2500" kern="1200">
                <a:solidFill>
                  <a:schemeClr val="tx1"/>
                </a:solidFill>
                <a:latin typeface="+mn-lt"/>
                <a:ea typeface="+mn-ea"/>
                <a:cs typeface="+mn-cs"/>
              </a:defRPr>
            </a:lvl2pPr>
            <a:lvl3pPr marL="1019947" indent="-203990" algn="l" defTabSz="407979" rtl="0" eaLnBrk="1" latinLnBrk="0" hangingPunct="1">
              <a:spcBef>
                <a:spcPct val="20000"/>
              </a:spcBef>
              <a:buFont typeface="Arial"/>
              <a:buChar char="•"/>
              <a:defRPr sz="2100" kern="1200">
                <a:solidFill>
                  <a:schemeClr val="tx1"/>
                </a:solidFill>
                <a:latin typeface="+mn-lt"/>
                <a:ea typeface="+mn-ea"/>
                <a:cs typeface="+mn-cs"/>
              </a:defRPr>
            </a:lvl3pPr>
            <a:lvl4pPr marL="1427926" indent="-203990" algn="l" defTabSz="407979" rtl="0" eaLnBrk="1" latinLnBrk="0" hangingPunct="1">
              <a:spcBef>
                <a:spcPct val="20000"/>
              </a:spcBef>
              <a:buFont typeface="Arial"/>
              <a:buChar char="–"/>
              <a:defRPr sz="1800" kern="1200">
                <a:solidFill>
                  <a:schemeClr val="tx1"/>
                </a:solidFill>
                <a:latin typeface="+mn-lt"/>
                <a:ea typeface="+mn-ea"/>
                <a:cs typeface="+mn-cs"/>
              </a:defRPr>
            </a:lvl4pPr>
            <a:lvl5pPr marL="1835905" indent="-203990" algn="l" defTabSz="407979" rtl="0" eaLnBrk="1" latinLnBrk="0" hangingPunct="1">
              <a:spcBef>
                <a:spcPct val="20000"/>
              </a:spcBef>
              <a:buFont typeface="Arial"/>
              <a:buChar char="»"/>
              <a:defRPr sz="1800" kern="1200">
                <a:solidFill>
                  <a:schemeClr val="tx1"/>
                </a:solidFill>
                <a:latin typeface="+mn-lt"/>
                <a:ea typeface="+mn-ea"/>
                <a:cs typeface="+mn-cs"/>
              </a:defRPr>
            </a:lvl5pPr>
            <a:lvl6pPr marL="2243883" indent="-203990" algn="l" defTabSz="407979" rtl="0" eaLnBrk="1" latinLnBrk="0" hangingPunct="1">
              <a:spcBef>
                <a:spcPct val="20000"/>
              </a:spcBef>
              <a:buFont typeface="Arial"/>
              <a:buChar char="•"/>
              <a:defRPr sz="1800" kern="1200">
                <a:solidFill>
                  <a:schemeClr val="tx1"/>
                </a:solidFill>
                <a:latin typeface="+mn-lt"/>
                <a:ea typeface="+mn-ea"/>
                <a:cs typeface="+mn-cs"/>
              </a:defRPr>
            </a:lvl6pPr>
            <a:lvl7pPr marL="2651862" indent="-203990" algn="l" defTabSz="407979" rtl="0" eaLnBrk="1" latinLnBrk="0" hangingPunct="1">
              <a:spcBef>
                <a:spcPct val="20000"/>
              </a:spcBef>
              <a:buFont typeface="Arial"/>
              <a:buChar char="•"/>
              <a:defRPr sz="1800" kern="1200">
                <a:solidFill>
                  <a:schemeClr val="tx1"/>
                </a:solidFill>
                <a:latin typeface="+mn-lt"/>
                <a:ea typeface="+mn-ea"/>
                <a:cs typeface="+mn-cs"/>
              </a:defRPr>
            </a:lvl7pPr>
            <a:lvl8pPr marL="3059841" indent="-203990" algn="l" defTabSz="407979" rtl="0" eaLnBrk="1" latinLnBrk="0" hangingPunct="1">
              <a:spcBef>
                <a:spcPct val="20000"/>
              </a:spcBef>
              <a:buFont typeface="Arial"/>
              <a:buChar char="•"/>
              <a:defRPr sz="1800" kern="1200">
                <a:solidFill>
                  <a:schemeClr val="tx1"/>
                </a:solidFill>
                <a:latin typeface="+mn-lt"/>
                <a:ea typeface="+mn-ea"/>
                <a:cs typeface="+mn-cs"/>
              </a:defRPr>
            </a:lvl8pPr>
            <a:lvl9pPr marL="3467820" indent="-203990" algn="l" defTabSz="407979" rtl="0" eaLnBrk="1" latinLnBrk="0" hangingPunct="1">
              <a:spcBef>
                <a:spcPct val="20000"/>
              </a:spcBef>
              <a:buFont typeface="Arial"/>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GB" sz="1400" dirty="0"/>
              <a:t>Using this public/private differential, combined with the mean wages from the throughout the UK we can mock up what regions will be impacted in the short-run.</a:t>
            </a:r>
          </a:p>
          <a:p>
            <a:pPr marL="285750" indent="-285750">
              <a:buFont typeface="Arial" panose="020B0604020202020204" pitchFamily="34" charset="0"/>
              <a:buChar char="•"/>
            </a:pPr>
            <a:endParaRPr lang="en-GB" sz="1400" dirty="0"/>
          </a:p>
          <a:p>
            <a:pPr marL="285750" indent="-285750">
              <a:buFont typeface="Arial" panose="020B0604020202020204" pitchFamily="34" charset="0"/>
              <a:buChar char="•"/>
            </a:pPr>
            <a:r>
              <a:rPr lang="en-GB" sz="1400" dirty="0"/>
              <a:t>Although NI seems to be impacted the most, particularly since industries impacted the most have the </a:t>
            </a:r>
            <a:r>
              <a:rPr lang="en-GB" sz="1400" b="1" dirty="0"/>
              <a:t>highest output and employment multipliers</a:t>
            </a:r>
            <a:r>
              <a:rPr lang="en-GB" sz="1400" dirty="0"/>
              <a:t> and </a:t>
            </a:r>
            <a:r>
              <a:rPr lang="en-GB" sz="1400" b="1" dirty="0"/>
              <a:t>supply chains </a:t>
            </a:r>
            <a:r>
              <a:rPr lang="en-GB" sz="1400" dirty="0"/>
              <a:t>throughout the Island.</a:t>
            </a:r>
          </a:p>
          <a:p>
            <a:pPr marL="285750" indent="-285750">
              <a:buFont typeface="Arial" panose="020B0604020202020204" pitchFamily="34" charset="0"/>
              <a:buChar char="•"/>
            </a:pPr>
            <a:endParaRPr lang="en-GB" sz="1400" dirty="0"/>
          </a:p>
          <a:p>
            <a:pPr marL="285750" indent="-285750">
              <a:buFont typeface="Arial" panose="020B0604020202020204" pitchFamily="34" charset="0"/>
              <a:buChar char="•"/>
            </a:pPr>
            <a:r>
              <a:rPr lang="en-GB" sz="1400" b="1" dirty="0"/>
              <a:t>It is not the only region.</a:t>
            </a:r>
          </a:p>
        </p:txBody>
      </p:sp>
      <p:pic>
        <p:nvPicPr>
          <p:cNvPr id="5" name="Picture 4">
            <a:extLst>
              <a:ext uri="{FF2B5EF4-FFF2-40B4-BE49-F238E27FC236}">
                <a16:creationId xmlns:a16="http://schemas.microsoft.com/office/drawing/2014/main" id="{869E0888-508B-42D8-AD17-02E1FB3E5EA1}"/>
              </a:ext>
            </a:extLst>
          </p:cNvPr>
          <p:cNvPicPr>
            <a:picLocks noChangeAspect="1"/>
          </p:cNvPicPr>
          <p:nvPr/>
        </p:nvPicPr>
        <p:blipFill>
          <a:blip r:embed="rId2">
            <a:lum/>
            <a:alphaModFix/>
          </a:blip>
          <a:srcRect/>
          <a:stretch>
            <a:fillRect/>
          </a:stretch>
        </p:blipFill>
        <p:spPr>
          <a:xfrm>
            <a:off x="5786846" y="692331"/>
            <a:ext cx="2920580" cy="4028997"/>
          </a:xfrm>
          <a:prstGeom prst="rect">
            <a:avLst/>
          </a:prstGeom>
          <a:noFill/>
          <a:ln>
            <a:noFill/>
          </a:ln>
        </p:spPr>
      </p:pic>
    </p:spTree>
    <p:extLst>
      <p:ext uri="{BB962C8B-B14F-4D97-AF65-F5344CB8AC3E}">
        <p14:creationId xmlns:p14="http://schemas.microsoft.com/office/powerpoint/2010/main" val="42733928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0316" y="312503"/>
            <a:ext cx="8207110" cy="534483"/>
          </a:xfrm>
        </p:spPr>
        <p:txBody>
          <a:bodyPr/>
          <a:lstStyle/>
          <a:p>
            <a:r>
              <a:rPr lang="en-GB" sz="2400" dirty="0"/>
              <a:t>Most impacted areas in Northern Ireland (1)</a:t>
            </a:r>
          </a:p>
        </p:txBody>
      </p:sp>
      <p:sp>
        <p:nvSpPr>
          <p:cNvPr id="8" name="Text Placeholder 4">
            <a:extLst>
              <a:ext uri="{FF2B5EF4-FFF2-40B4-BE49-F238E27FC236}">
                <a16:creationId xmlns:a16="http://schemas.microsoft.com/office/drawing/2014/main" id="{6ACDCA4A-C13E-4C67-B79D-709210E48D78}"/>
              </a:ext>
            </a:extLst>
          </p:cNvPr>
          <p:cNvSpPr txBox="1">
            <a:spLocks/>
          </p:cNvSpPr>
          <p:nvPr/>
        </p:nvSpPr>
        <p:spPr>
          <a:xfrm>
            <a:off x="5630092" y="1206542"/>
            <a:ext cx="2939142" cy="3239588"/>
          </a:xfrm>
          <a:prstGeom prst="rect">
            <a:avLst/>
          </a:prstGeom>
        </p:spPr>
        <p:txBody>
          <a:bodyPr vert="horz" lIns="0" tIns="0" rIns="0"/>
          <a:lstStyle>
            <a:lvl1pPr marL="0" indent="0" algn="l" defTabSz="407979" rtl="0" eaLnBrk="1" latinLnBrk="0" hangingPunct="1">
              <a:spcBef>
                <a:spcPct val="20000"/>
              </a:spcBef>
              <a:buFontTx/>
              <a:buNone/>
              <a:defRPr sz="1700" kern="1200">
                <a:solidFill>
                  <a:srgbClr val="000000"/>
                </a:solidFill>
                <a:latin typeface="+mn-lt"/>
                <a:ea typeface="+mn-ea"/>
                <a:cs typeface="+mn-cs"/>
              </a:defRPr>
            </a:lvl1pPr>
            <a:lvl2pPr marL="662965" indent="-254987" algn="l" defTabSz="407979" rtl="0" eaLnBrk="1" latinLnBrk="0" hangingPunct="1">
              <a:spcBef>
                <a:spcPct val="20000"/>
              </a:spcBef>
              <a:buFont typeface="Arial"/>
              <a:buChar char="–"/>
              <a:defRPr sz="2500" kern="1200">
                <a:solidFill>
                  <a:schemeClr val="tx1"/>
                </a:solidFill>
                <a:latin typeface="+mn-lt"/>
                <a:ea typeface="+mn-ea"/>
                <a:cs typeface="+mn-cs"/>
              </a:defRPr>
            </a:lvl2pPr>
            <a:lvl3pPr marL="1019947" indent="-203990" algn="l" defTabSz="407979" rtl="0" eaLnBrk="1" latinLnBrk="0" hangingPunct="1">
              <a:spcBef>
                <a:spcPct val="20000"/>
              </a:spcBef>
              <a:buFont typeface="Arial"/>
              <a:buChar char="•"/>
              <a:defRPr sz="2100" kern="1200">
                <a:solidFill>
                  <a:schemeClr val="tx1"/>
                </a:solidFill>
                <a:latin typeface="+mn-lt"/>
                <a:ea typeface="+mn-ea"/>
                <a:cs typeface="+mn-cs"/>
              </a:defRPr>
            </a:lvl3pPr>
            <a:lvl4pPr marL="1427926" indent="-203990" algn="l" defTabSz="407979" rtl="0" eaLnBrk="1" latinLnBrk="0" hangingPunct="1">
              <a:spcBef>
                <a:spcPct val="20000"/>
              </a:spcBef>
              <a:buFont typeface="Arial"/>
              <a:buChar char="–"/>
              <a:defRPr sz="1800" kern="1200">
                <a:solidFill>
                  <a:schemeClr val="tx1"/>
                </a:solidFill>
                <a:latin typeface="+mn-lt"/>
                <a:ea typeface="+mn-ea"/>
                <a:cs typeface="+mn-cs"/>
              </a:defRPr>
            </a:lvl4pPr>
            <a:lvl5pPr marL="1835905" indent="-203990" algn="l" defTabSz="407979" rtl="0" eaLnBrk="1" latinLnBrk="0" hangingPunct="1">
              <a:spcBef>
                <a:spcPct val="20000"/>
              </a:spcBef>
              <a:buFont typeface="Arial"/>
              <a:buChar char="»"/>
              <a:defRPr sz="1800" kern="1200">
                <a:solidFill>
                  <a:schemeClr val="tx1"/>
                </a:solidFill>
                <a:latin typeface="+mn-lt"/>
                <a:ea typeface="+mn-ea"/>
                <a:cs typeface="+mn-cs"/>
              </a:defRPr>
            </a:lvl5pPr>
            <a:lvl6pPr marL="2243883" indent="-203990" algn="l" defTabSz="407979" rtl="0" eaLnBrk="1" latinLnBrk="0" hangingPunct="1">
              <a:spcBef>
                <a:spcPct val="20000"/>
              </a:spcBef>
              <a:buFont typeface="Arial"/>
              <a:buChar char="•"/>
              <a:defRPr sz="1800" kern="1200">
                <a:solidFill>
                  <a:schemeClr val="tx1"/>
                </a:solidFill>
                <a:latin typeface="+mn-lt"/>
                <a:ea typeface="+mn-ea"/>
                <a:cs typeface="+mn-cs"/>
              </a:defRPr>
            </a:lvl6pPr>
            <a:lvl7pPr marL="2651862" indent="-203990" algn="l" defTabSz="407979" rtl="0" eaLnBrk="1" latinLnBrk="0" hangingPunct="1">
              <a:spcBef>
                <a:spcPct val="20000"/>
              </a:spcBef>
              <a:buFont typeface="Arial"/>
              <a:buChar char="•"/>
              <a:defRPr sz="1800" kern="1200">
                <a:solidFill>
                  <a:schemeClr val="tx1"/>
                </a:solidFill>
                <a:latin typeface="+mn-lt"/>
                <a:ea typeface="+mn-ea"/>
                <a:cs typeface="+mn-cs"/>
              </a:defRPr>
            </a:lvl7pPr>
            <a:lvl8pPr marL="3059841" indent="-203990" algn="l" defTabSz="407979" rtl="0" eaLnBrk="1" latinLnBrk="0" hangingPunct="1">
              <a:spcBef>
                <a:spcPct val="20000"/>
              </a:spcBef>
              <a:buFont typeface="Arial"/>
              <a:buChar char="•"/>
              <a:defRPr sz="1800" kern="1200">
                <a:solidFill>
                  <a:schemeClr val="tx1"/>
                </a:solidFill>
                <a:latin typeface="+mn-lt"/>
                <a:ea typeface="+mn-ea"/>
                <a:cs typeface="+mn-cs"/>
              </a:defRPr>
            </a:lvl8pPr>
            <a:lvl9pPr marL="3467820" indent="-203990" algn="l" defTabSz="407979" rtl="0" eaLnBrk="1" latinLnBrk="0" hangingPunct="1">
              <a:spcBef>
                <a:spcPct val="20000"/>
              </a:spcBef>
              <a:buFont typeface="Arial"/>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GB" sz="1400" dirty="0"/>
              <a:t>Companies House have a very nice API, which can be used to request data on all firms operating in NI and across the UK.</a:t>
            </a:r>
          </a:p>
          <a:p>
            <a:pPr marL="285750" indent="-285750">
              <a:buFont typeface="Arial" panose="020B0604020202020204" pitchFamily="34" charset="0"/>
              <a:buChar char="•"/>
            </a:pPr>
            <a:endParaRPr lang="en-GB" sz="1400" dirty="0"/>
          </a:p>
          <a:p>
            <a:pPr marL="285750" indent="-285750">
              <a:buFont typeface="Arial" panose="020B0604020202020204" pitchFamily="34" charset="0"/>
              <a:buChar char="•"/>
            </a:pPr>
            <a:r>
              <a:rPr lang="en-GB" sz="1400" dirty="0"/>
              <a:t>Each company registers a 5-Digit SIC code, which can be aggregated up to the industry sectors, like, Communication and Information.</a:t>
            </a:r>
          </a:p>
          <a:p>
            <a:pPr marL="285750" indent="-285750">
              <a:buFont typeface="Arial" panose="020B0604020202020204" pitchFamily="34" charset="0"/>
              <a:buChar char="•"/>
            </a:pPr>
            <a:endParaRPr lang="en-GB" sz="1400" dirty="0"/>
          </a:p>
          <a:p>
            <a:pPr marL="285750" indent="-285750">
              <a:buFont typeface="Arial" panose="020B0604020202020204" pitchFamily="34" charset="0"/>
              <a:buChar char="•"/>
            </a:pPr>
            <a:r>
              <a:rPr lang="en-GB" sz="1400" dirty="0"/>
              <a:t>Also able to extract balance sheet data (by parsing PDFs).</a:t>
            </a:r>
          </a:p>
        </p:txBody>
      </p:sp>
      <p:pic>
        <p:nvPicPr>
          <p:cNvPr id="6" name="Picture 5">
            <a:extLst>
              <a:ext uri="{FF2B5EF4-FFF2-40B4-BE49-F238E27FC236}">
                <a16:creationId xmlns:a16="http://schemas.microsoft.com/office/drawing/2014/main" id="{6ED2C386-E7AC-4DEF-9ED0-E68FCF548F63}"/>
              </a:ext>
            </a:extLst>
          </p:cNvPr>
          <p:cNvPicPr>
            <a:picLocks noChangeAspect="1"/>
          </p:cNvPicPr>
          <p:nvPr/>
        </p:nvPicPr>
        <p:blipFill>
          <a:blip r:embed="rId2">
            <a:lum/>
            <a:alphaModFix/>
          </a:blip>
          <a:srcRect/>
          <a:stretch>
            <a:fillRect/>
          </a:stretch>
        </p:blipFill>
        <p:spPr>
          <a:xfrm>
            <a:off x="-215537" y="833120"/>
            <a:ext cx="5597434" cy="3613010"/>
          </a:xfrm>
          <a:prstGeom prst="rect">
            <a:avLst/>
          </a:prstGeom>
          <a:noFill/>
          <a:ln>
            <a:noFill/>
          </a:ln>
        </p:spPr>
      </p:pic>
      <p:sp>
        <p:nvSpPr>
          <p:cNvPr id="7" name="TextBox 6">
            <a:extLst>
              <a:ext uri="{FF2B5EF4-FFF2-40B4-BE49-F238E27FC236}">
                <a16:creationId xmlns:a16="http://schemas.microsoft.com/office/drawing/2014/main" id="{787CDF8B-385F-495D-BEA0-5597F496C53E}"/>
              </a:ext>
            </a:extLst>
          </p:cNvPr>
          <p:cNvSpPr txBox="1"/>
          <p:nvPr/>
        </p:nvSpPr>
        <p:spPr>
          <a:xfrm>
            <a:off x="290160" y="1055177"/>
            <a:ext cx="4586040" cy="238355"/>
          </a:xfrm>
          <a:prstGeom prst="rect">
            <a:avLst/>
          </a:prstGeom>
          <a:noFill/>
          <a:ln>
            <a:noFill/>
          </a:ln>
        </p:spPr>
        <p:txBody>
          <a:bodyPr wrap="none" lIns="90000" tIns="45000" rIns="90000" bIns="45000" anchorCtr="0" compatLnSpc="0">
            <a:spAutoFit/>
          </a:bodyPr>
          <a:lstStyle/>
          <a:p>
            <a:pPr marL="0" marR="0" lvl="0" indent="0" hangingPunct="0">
              <a:lnSpc>
                <a:spcPct val="100000"/>
              </a:lnSpc>
              <a:spcBef>
                <a:spcPts val="0"/>
              </a:spcBef>
              <a:spcAft>
                <a:spcPts val="0"/>
              </a:spcAft>
              <a:buNone/>
              <a:tabLst/>
            </a:pPr>
            <a:r>
              <a:rPr lang="en-GB" sz="1000" b="1" i="0" u="none" strike="noStrike" kern="1200" cap="none" dirty="0">
                <a:ln>
                  <a:noFill/>
                </a:ln>
                <a:solidFill>
                  <a:srgbClr val="292929"/>
                </a:solidFill>
                <a:ea typeface="Noto Sans CJK SC Regular" pitchFamily="2"/>
                <a:cs typeface="Lohit Devanagari" pitchFamily="2"/>
              </a:rPr>
              <a:t>Geolocation of all NI companies registered with Companies House, 2019</a:t>
            </a:r>
          </a:p>
        </p:txBody>
      </p:sp>
    </p:spTree>
    <p:extLst>
      <p:ext uri="{BB962C8B-B14F-4D97-AF65-F5344CB8AC3E}">
        <p14:creationId xmlns:p14="http://schemas.microsoft.com/office/powerpoint/2010/main" val="40208339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0316" y="312503"/>
            <a:ext cx="8207110" cy="534483"/>
          </a:xfrm>
        </p:spPr>
        <p:txBody>
          <a:bodyPr/>
          <a:lstStyle/>
          <a:p>
            <a:r>
              <a:rPr lang="en-GB" sz="2400" dirty="0"/>
              <a:t>Most impacted areas in Northern Ireland (2)</a:t>
            </a:r>
          </a:p>
        </p:txBody>
      </p:sp>
      <p:pic>
        <p:nvPicPr>
          <p:cNvPr id="5" name="Picture 4">
            <a:extLst>
              <a:ext uri="{FF2B5EF4-FFF2-40B4-BE49-F238E27FC236}">
                <a16:creationId xmlns:a16="http://schemas.microsoft.com/office/drawing/2014/main" id="{DFEC479D-365A-4DAB-BB48-71B798A9C1CE}"/>
              </a:ext>
            </a:extLst>
          </p:cNvPr>
          <p:cNvPicPr>
            <a:picLocks noChangeAspect="1"/>
          </p:cNvPicPr>
          <p:nvPr/>
        </p:nvPicPr>
        <p:blipFill>
          <a:blip r:embed="rId2">
            <a:lum/>
            <a:alphaModFix/>
          </a:blip>
          <a:srcRect/>
          <a:stretch>
            <a:fillRect/>
          </a:stretch>
        </p:blipFill>
        <p:spPr>
          <a:xfrm>
            <a:off x="4760177" y="1288231"/>
            <a:ext cx="4198220" cy="3119091"/>
          </a:xfrm>
          <a:prstGeom prst="rect">
            <a:avLst/>
          </a:prstGeom>
          <a:noFill/>
          <a:ln>
            <a:noFill/>
          </a:ln>
        </p:spPr>
      </p:pic>
      <p:pic>
        <p:nvPicPr>
          <p:cNvPr id="7" name="Picture 6">
            <a:extLst>
              <a:ext uri="{FF2B5EF4-FFF2-40B4-BE49-F238E27FC236}">
                <a16:creationId xmlns:a16="http://schemas.microsoft.com/office/drawing/2014/main" id="{03BE7677-5EB3-429E-8AEA-1AF8F6E6DAE0}"/>
              </a:ext>
            </a:extLst>
          </p:cNvPr>
          <p:cNvPicPr>
            <a:picLocks noChangeAspect="1"/>
          </p:cNvPicPr>
          <p:nvPr/>
        </p:nvPicPr>
        <p:blipFill>
          <a:blip r:embed="rId3">
            <a:lum/>
            <a:alphaModFix/>
          </a:blip>
          <a:srcRect/>
          <a:stretch>
            <a:fillRect/>
          </a:stretch>
        </p:blipFill>
        <p:spPr>
          <a:xfrm>
            <a:off x="161110" y="1288231"/>
            <a:ext cx="4197953" cy="3119091"/>
          </a:xfrm>
          <a:prstGeom prst="rect">
            <a:avLst/>
          </a:prstGeom>
          <a:noFill/>
          <a:ln>
            <a:noFill/>
          </a:ln>
        </p:spPr>
      </p:pic>
      <p:sp>
        <p:nvSpPr>
          <p:cNvPr id="9" name="TextBox 8">
            <a:extLst>
              <a:ext uri="{FF2B5EF4-FFF2-40B4-BE49-F238E27FC236}">
                <a16:creationId xmlns:a16="http://schemas.microsoft.com/office/drawing/2014/main" id="{8FF1507E-3575-4358-ABD5-B16752AD6E5B}"/>
              </a:ext>
            </a:extLst>
          </p:cNvPr>
          <p:cNvSpPr txBox="1"/>
          <p:nvPr/>
        </p:nvSpPr>
        <p:spPr>
          <a:xfrm>
            <a:off x="323336" y="936000"/>
            <a:ext cx="2932126" cy="238355"/>
          </a:xfrm>
          <a:prstGeom prst="rect">
            <a:avLst/>
          </a:prstGeom>
          <a:noFill/>
          <a:ln>
            <a:noFill/>
          </a:ln>
        </p:spPr>
        <p:txBody>
          <a:bodyPr wrap="none" lIns="90000" tIns="45000" rIns="90000" bIns="45000" anchorCtr="0" compatLnSpc="0">
            <a:spAutoFit/>
          </a:bodyPr>
          <a:lstStyle/>
          <a:p>
            <a:pPr marL="0" marR="0" lvl="0" indent="0" hangingPunct="0">
              <a:lnSpc>
                <a:spcPct val="100000"/>
              </a:lnSpc>
              <a:spcBef>
                <a:spcPts val="0"/>
              </a:spcBef>
              <a:spcAft>
                <a:spcPts val="0"/>
              </a:spcAft>
              <a:buNone/>
              <a:tabLst/>
            </a:pPr>
            <a:r>
              <a:rPr lang="en-GB" sz="1000" b="1" dirty="0">
                <a:solidFill>
                  <a:srgbClr val="292929"/>
                </a:solidFill>
                <a:ea typeface="Noto Sans CJK SC Regular" pitchFamily="2"/>
                <a:cs typeface="Lohit Devanagari" pitchFamily="2"/>
              </a:rPr>
              <a:t>Heatmap of short-term impact for Agriculture</a:t>
            </a:r>
            <a:endParaRPr lang="en-GB" sz="1000" b="1" i="0" u="none" strike="noStrike" kern="1200" cap="none" dirty="0">
              <a:ln>
                <a:noFill/>
              </a:ln>
              <a:solidFill>
                <a:srgbClr val="292929"/>
              </a:solidFill>
              <a:ea typeface="Noto Sans CJK SC Regular" pitchFamily="2"/>
              <a:cs typeface="Lohit Devanagari" pitchFamily="2"/>
            </a:endParaRPr>
          </a:p>
        </p:txBody>
      </p:sp>
      <p:sp>
        <p:nvSpPr>
          <p:cNvPr id="11" name="TextBox 10">
            <a:extLst>
              <a:ext uri="{FF2B5EF4-FFF2-40B4-BE49-F238E27FC236}">
                <a16:creationId xmlns:a16="http://schemas.microsoft.com/office/drawing/2014/main" id="{CC4E176A-5E62-4070-9D4C-2CBD69B1C6BA}"/>
              </a:ext>
            </a:extLst>
          </p:cNvPr>
          <p:cNvSpPr txBox="1"/>
          <p:nvPr/>
        </p:nvSpPr>
        <p:spPr>
          <a:xfrm>
            <a:off x="4544640" y="933651"/>
            <a:ext cx="3131540" cy="238355"/>
          </a:xfrm>
          <a:prstGeom prst="rect">
            <a:avLst/>
          </a:prstGeom>
          <a:noFill/>
          <a:ln>
            <a:noFill/>
          </a:ln>
        </p:spPr>
        <p:txBody>
          <a:bodyPr wrap="none" lIns="90000" tIns="45000" rIns="90000" bIns="45000" anchorCtr="0" compatLnSpc="0">
            <a:spAutoFit/>
          </a:bodyPr>
          <a:lstStyle/>
          <a:p>
            <a:pPr marL="0" marR="0" lvl="0" indent="0" hangingPunct="0">
              <a:lnSpc>
                <a:spcPct val="100000"/>
              </a:lnSpc>
              <a:spcBef>
                <a:spcPts val="0"/>
              </a:spcBef>
              <a:spcAft>
                <a:spcPts val="0"/>
              </a:spcAft>
              <a:buNone/>
              <a:tabLst/>
            </a:pPr>
            <a:r>
              <a:rPr lang="en-GB" sz="1000" b="1" dirty="0">
                <a:solidFill>
                  <a:srgbClr val="292929"/>
                </a:solidFill>
                <a:ea typeface="Noto Sans CJK SC Regular" pitchFamily="2"/>
                <a:cs typeface="Lohit Devanagari" pitchFamily="2"/>
              </a:rPr>
              <a:t>Heatmap of short-term impact for Manufacturing</a:t>
            </a:r>
            <a:endParaRPr lang="en-GB" sz="1000" b="1" i="0" u="none" strike="noStrike" kern="1200" cap="none" dirty="0">
              <a:ln>
                <a:noFill/>
              </a:ln>
              <a:solidFill>
                <a:srgbClr val="292929"/>
              </a:solidFill>
              <a:ea typeface="Noto Sans CJK SC Regular" pitchFamily="2"/>
              <a:cs typeface="Lohit Devanagari" pitchFamily="2"/>
            </a:endParaRPr>
          </a:p>
        </p:txBody>
      </p:sp>
    </p:spTree>
    <p:extLst>
      <p:ext uri="{BB962C8B-B14F-4D97-AF65-F5344CB8AC3E}">
        <p14:creationId xmlns:p14="http://schemas.microsoft.com/office/powerpoint/2010/main" val="21786709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B0212AA-EABF-420C-9F50-BFBA01E68DA4}"/>
              </a:ext>
            </a:extLst>
          </p:cNvPr>
          <p:cNvSpPr>
            <a:spLocks noGrp="1"/>
          </p:cNvSpPr>
          <p:nvPr>
            <p:ph type="title"/>
          </p:nvPr>
        </p:nvSpPr>
        <p:spPr>
          <a:xfrm>
            <a:off x="468445" y="2304508"/>
            <a:ext cx="8207110" cy="534483"/>
          </a:xfrm>
        </p:spPr>
        <p:txBody>
          <a:bodyPr/>
          <a:lstStyle/>
          <a:p>
            <a:r>
              <a:rPr lang="en-GB" dirty="0"/>
              <a:t>Any questions?</a:t>
            </a:r>
          </a:p>
        </p:txBody>
      </p:sp>
    </p:spTree>
    <p:extLst>
      <p:ext uri="{BB962C8B-B14F-4D97-AF65-F5344CB8AC3E}">
        <p14:creationId xmlns:p14="http://schemas.microsoft.com/office/powerpoint/2010/main" val="38123380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341023" y="1199015"/>
            <a:ext cx="7650038" cy="1161413"/>
          </a:xfrm>
        </p:spPr>
        <p:txBody>
          <a:bodyPr/>
          <a:lstStyle/>
          <a:p>
            <a:r>
              <a:rPr lang="en-GB" dirty="0"/>
              <a:t>CBI NI Immigration Economic impact report</a:t>
            </a:r>
            <a:endParaRPr lang="en-GB" i="1" dirty="0"/>
          </a:p>
        </p:txBody>
      </p:sp>
      <p:sp>
        <p:nvSpPr>
          <p:cNvPr id="3" name="Text Placeholder 4">
            <a:extLst>
              <a:ext uri="{FF2B5EF4-FFF2-40B4-BE49-F238E27FC236}">
                <a16:creationId xmlns:a16="http://schemas.microsoft.com/office/drawing/2014/main" id="{4069737B-D840-419F-BE9F-988BBA93A557}"/>
              </a:ext>
            </a:extLst>
          </p:cNvPr>
          <p:cNvSpPr txBox="1">
            <a:spLocks/>
          </p:cNvSpPr>
          <p:nvPr/>
        </p:nvSpPr>
        <p:spPr>
          <a:xfrm>
            <a:off x="6002383" y="4460965"/>
            <a:ext cx="2894308" cy="529045"/>
          </a:xfrm>
          <a:prstGeom prst="rect">
            <a:avLst/>
          </a:prstGeom>
        </p:spPr>
        <p:txBody>
          <a:bodyPr vert="horz" lIns="0" tIns="0" rIns="0"/>
          <a:lstStyle>
            <a:lvl1pPr marL="0" indent="0" algn="l" defTabSz="407979" rtl="0" eaLnBrk="1" latinLnBrk="0" hangingPunct="1">
              <a:spcBef>
                <a:spcPct val="20000"/>
              </a:spcBef>
              <a:buFontTx/>
              <a:buNone/>
              <a:defRPr sz="1700" kern="1200">
                <a:solidFill>
                  <a:srgbClr val="000000"/>
                </a:solidFill>
                <a:latin typeface="+mn-lt"/>
                <a:ea typeface="+mn-ea"/>
                <a:cs typeface="+mn-cs"/>
              </a:defRPr>
            </a:lvl1pPr>
            <a:lvl2pPr marL="662965" indent="-254987" algn="l" defTabSz="407979" rtl="0" eaLnBrk="1" latinLnBrk="0" hangingPunct="1">
              <a:spcBef>
                <a:spcPct val="20000"/>
              </a:spcBef>
              <a:buFont typeface="Arial"/>
              <a:buChar char="–"/>
              <a:defRPr sz="2500" kern="1200">
                <a:solidFill>
                  <a:schemeClr val="tx1"/>
                </a:solidFill>
                <a:latin typeface="+mn-lt"/>
                <a:ea typeface="+mn-ea"/>
                <a:cs typeface="+mn-cs"/>
              </a:defRPr>
            </a:lvl2pPr>
            <a:lvl3pPr marL="1019947" indent="-203990" algn="l" defTabSz="407979" rtl="0" eaLnBrk="1" latinLnBrk="0" hangingPunct="1">
              <a:spcBef>
                <a:spcPct val="20000"/>
              </a:spcBef>
              <a:buFont typeface="Arial"/>
              <a:buChar char="•"/>
              <a:defRPr sz="2100" kern="1200">
                <a:solidFill>
                  <a:schemeClr val="tx1"/>
                </a:solidFill>
                <a:latin typeface="+mn-lt"/>
                <a:ea typeface="+mn-ea"/>
                <a:cs typeface="+mn-cs"/>
              </a:defRPr>
            </a:lvl3pPr>
            <a:lvl4pPr marL="1427926" indent="-203990" algn="l" defTabSz="407979" rtl="0" eaLnBrk="1" latinLnBrk="0" hangingPunct="1">
              <a:spcBef>
                <a:spcPct val="20000"/>
              </a:spcBef>
              <a:buFont typeface="Arial"/>
              <a:buChar char="–"/>
              <a:defRPr sz="1800" kern="1200">
                <a:solidFill>
                  <a:schemeClr val="tx1"/>
                </a:solidFill>
                <a:latin typeface="+mn-lt"/>
                <a:ea typeface="+mn-ea"/>
                <a:cs typeface="+mn-cs"/>
              </a:defRPr>
            </a:lvl4pPr>
            <a:lvl5pPr marL="1835905" indent="-203990" algn="l" defTabSz="407979" rtl="0" eaLnBrk="1" latinLnBrk="0" hangingPunct="1">
              <a:spcBef>
                <a:spcPct val="20000"/>
              </a:spcBef>
              <a:buFont typeface="Arial"/>
              <a:buChar char="»"/>
              <a:defRPr sz="1800" kern="1200">
                <a:solidFill>
                  <a:schemeClr val="tx1"/>
                </a:solidFill>
                <a:latin typeface="+mn-lt"/>
                <a:ea typeface="+mn-ea"/>
                <a:cs typeface="+mn-cs"/>
              </a:defRPr>
            </a:lvl5pPr>
            <a:lvl6pPr marL="2243883" indent="-203990" algn="l" defTabSz="407979" rtl="0" eaLnBrk="1" latinLnBrk="0" hangingPunct="1">
              <a:spcBef>
                <a:spcPct val="20000"/>
              </a:spcBef>
              <a:buFont typeface="Arial"/>
              <a:buChar char="•"/>
              <a:defRPr sz="1800" kern="1200">
                <a:solidFill>
                  <a:schemeClr val="tx1"/>
                </a:solidFill>
                <a:latin typeface="+mn-lt"/>
                <a:ea typeface="+mn-ea"/>
                <a:cs typeface="+mn-cs"/>
              </a:defRPr>
            </a:lvl6pPr>
            <a:lvl7pPr marL="2651862" indent="-203990" algn="l" defTabSz="407979" rtl="0" eaLnBrk="1" latinLnBrk="0" hangingPunct="1">
              <a:spcBef>
                <a:spcPct val="20000"/>
              </a:spcBef>
              <a:buFont typeface="Arial"/>
              <a:buChar char="•"/>
              <a:defRPr sz="1800" kern="1200">
                <a:solidFill>
                  <a:schemeClr val="tx1"/>
                </a:solidFill>
                <a:latin typeface="+mn-lt"/>
                <a:ea typeface="+mn-ea"/>
                <a:cs typeface="+mn-cs"/>
              </a:defRPr>
            </a:lvl7pPr>
            <a:lvl8pPr marL="3059841" indent="-203990" algn="l" defTabSz="407979" rtl="0" eaLnBrk="1" latinLnBrk="0" hangingPunct="1">
              <a:spcBef>
                <a:spcPct val="20000"/>
              </a:spcBef>
              <a:buFont typeface="Arial"/>
              <a:buChar char="•"/>
              <a:defRPr sz="1800" kern="1200">
                <a:solidFill>
                  <a:schemeClr val="tx1"/>
                </a:solidFill>
                <a:latin typeface="+mn-lt"/>
                <a:ea typeface="+mn-ea"/>
                <a:cs typeface="+mn-cs"/>
              </a:defRPr>
            </a:lvl8pPr>
            <a:lvl9pPr marL="3467820" indent="-203990" algn="l" defTabSz="407979" rtl="0" eaLnBrk="1" latinLnBrk="0" hangingPunct="1">
              <a:spcBef>
                <a:spcPct val="20000"/>
              </a:spcBef>
              <a:buFont typeface="Arial"/>
              <a:buChar char="•"/>
              <a:defRPr sz="1800" kern="1200">
                <a:solidFill>
                  <a:schemeClr val="tx1"/>
                </a:solidFill>
                <a:latin typeface="+mn-lt"/>
                <a:ea typeface="+mn-ea"/>
                <a:cs typeface="+mn-cs"/>
              </a:defRPr>
            </a:lvl9pPr>
          </a:lstStyle>
          <a:p>
            <a:pPr algn="r"/>
            <a:r>
              <a:rPr lang="en-GB" sz="1400" b="1" dirty="0">
                <a:solidFill>
                  <a:schemeClr val="tx1"/>
                </a:solidFill>
              </a:rPr>
              <a:t>Tom Barrett</a:t>
            </a:r>
          </a:p>
          <a:p>
            <a:pPr algn="r"/>
            <a:r>
              <a:rPr lang="en-GB" sz="1400" i="1" dirty="0">
                <a:solidFill>
                  <a:schemeClr val="tx1"/>
                </a:solidFill>
              </a:rPr>
              <a:t>Senior Policy Advisor</a:t>
            </a:r>
            <a:r>
              <a:rPr lang="en-GB" sz="1400" dirty="0">
                <a:solidFill>
                  <a:schemeClr val="tx1"/>
                </a:solidFill>
              </a:rPr>
              <a:t>, CBI</a:t>
            </a:r>
          </a:p>
        </p:txBody>
      </p:sp>
    </p:spTree>
    <p:extLst>
      <p:ext uri="{BB962C8B-B14F-4D97-AF65-F5344CB8AC3E}">
        <p14:creationId xmlns:p14="http://schemas.microsoft.com/office/powerpoint/2010/main" val="24714150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2514" y="337544"/>
            <a:ext cx="8210005" cy="534483"/>
          </a:xfrm>
        </p:spPr>
        <p:txBody>
          <a:bodyPr/>
          <a:lstStyle/>
          <a:p>
            <a:r>
              <a:rPr lang="en-US" sz="2400" dirty="0"/>
              <a:t>THE Immigration White paper is progress from  mac report but fails to meet business needs</a:t>
            </a:r>
          </a:p>
        </p:txBody>
      </p:sp>
      <p:sp>
        <p:nvSpPr>
          <p:cNvPr id="6" name="Rectangle 5">
            <a:extLst>
              <a:ext uri="{FF2B5EF4-FFF2-40B4-BE49-F238E27FC236}">
                <a16:creationId xmlns:a16="http://schemas.microsoft.com/office/drawing/2014/main" id="{DA4CE549-27A0-4836-8531-40E0E6728E04}"/>
              </a:ext>
            </a:extLst>
          </p:cNvPr>
          <p:cNvSpPr/>
          <p:nvPr/>
        </p:nvSpPr>
        <p:spPr>
          <a:xfrm>
            <a:off x="498694" y="1038694"/>
            <a:ext cx="5595129" cy="3584251"/>
          </a:xfrm>
          <a:prstGeom prst="rect">
            <a:avLst/>
          </a:prstGeom>
        </p:spPr>
        <p:txBody>
          <a:bodyPr wrap="square">
            <a:spAutoFit/>
          </a:bodyPr>
          <a:lstStyle/>
          <a:p>
            <a:r>
              <a:rPr lang="en-GB" sz="1000" b="1" dirty="0">
                <a:solidFill>
                  <a:schemeClr val="tx2"/>
                </a:solidFill>
              </a:rPr>
              <a:t>CBI influencing in between the Migration Advisory Committee </a:t>
            </a:r>
          </a:p>
          <a:p>
            <a:pPr>
              <a:spcAft>
                <a:spcPts val="450"/>
              </a:spcAft>
            </a:pPr>
            <a:r>
              <a:rPr lang="en-GB" sz="1000" b="1" dirty="0">
                <a:solidFill>
                  <a:schemeClr val="tx2"/>
                </a:solidFill>
              </a:rPr>
              <a:t>(MAC) report and White Paper successfully curbed most restrictive proposals initially feared... </a:t>
            </a:r>
            <a:endParaRPr lang="en-US" sz="800" dirty="0">
              <a:solidFill>
                <a:schemeClr val="accent2"/>
              </a:solidFill>
            </a:endParaRPr>
          </a:p>
          <a:p>
            <a:pPr>
              <a:lnSpc>
                <a:spcPts val="1125"/>
              </a:lnSpc>
              <a:spcAft>
                <a:spcPts val="450"/>
              </a:spcAft>
            </a:pPr>
            <a:r>
              <a:rPr lang="en-GB" sz="800" dirty="0">
                <a:solidFill>
                  <a:schemeClr val="accent2"/>
                </a:solidFill>
              </a:rPr>
              <a:t>The MAC report  published  in September 2018 recommended retention  of the £30,000 salary threshold  and no route for low-skilled workers below this.  </a:t>
            </a:r>
          </a:p>
          <a:p>
            <a:pPr>
              <a:lnSpc>
                <a:spcPts val="1125"/>
              </a:lnSpc>
              <a:spcAft>
                <a:spcPts val="450"/>
              </a:spcAft>
            </a:pPr>
            <a:r>
              <a:rPr lang="en-GB" sz="800" dirty="0">
                <a:solidFill>
                  <a:schemeClr val="accent2"/>
                </a:solidFill>
              </a:rPr>
              <a:t>CBI firmly resisted these proposals both  publicly  (CBI Annual  Conference) and through  a series of meetings with officials and Ministers  across government.</a:t>
            </a:r>
          </a:p>
          <a:p>
            <a:pPr>
              <a:lnSpc>
                <a:spcPts val="1125"/>
              </a:lnSpc>
              <a:spcAft>
                <a:spcPts val="450"/>
              </a:spcAft>
            </a:pPr>
            <a:r>
              <a:rPr lang="en-GB" sz="800" dirty="0">
                <a:solidFill>
                  <a:schemeClr val="accent2"/>
                </a:solidFill>
              </a:rPr>
              <a:t>As a result, the White Paper published in December 2018 doesn’t commit to £30,000, but instead further  consultation  with business, and does include  a route  to access labour  regardless of skill or salary level,  albeit  temporary.</a:t>
            </a:r>
          </a:p>
          <a:p>
            <a:pPr>
              <a:lnSpc>
                <a:spcPts val="1425"/>
              </a:lnSpc>
              <a:spcBef>
                <a:spcPts val="450"/>
              </a:spcBef>
              <a:spcAft>
                <a:spcPts val="450"/>
              </a:spcAft>
            </a:pPr>
            <a:r>
              <a:rPr lang="en-US" sz="1000" b="1" dirty="0">
                <a:solidFill>
                  <a:schemeClr val="accent2"/>
                </a:solidFill>
                <a:latin typeface="Arial" panose="020B0604020202020204" pitchFamily="34" charset="0"/>
              </a:rPr>
              <a:t>… but the White Paper still fails to meet the needs of the economy </a:t>
            </a:r>
          </a:p>
          <a:p>
            <a:pPr>
              <a:lnSpc>
                <a:spcPts val="1125"/>
              </a:lnSpc>
              <a:spcAft>
                <a:spcPts val="225"/>
              </a:spcAft>
            </a:pPr>
            <a:r>
              <a:rPr lang="en-GB" sz="800" dirty="0">
                <a:solidFill>
                  <a:schemeClr val="accent2"/>
                </a:solidFill>
              </a:rPr>
              <a:t>Whilst removal of the 28 day Resident Labour Market test, scrapping the cap on skilled visas, and radical reform of sponsorship system are all welcome, serious concerns remain over:  </a:t>
            </a:r>
          </a:p>
          <a:p>
            <a:pPr marL="128588" indent="-128588">
              <a:lnSpc>
                <a:spcPts val="1125"/>
              </a:lnSpc>
              <a:spcAft>
                <a:spcPts val="450"/>
              </a:spcAft>
              <a:buFont typeface="Arial" panose="020B0604020202020204" pitchFamily="34" charset="0"/>
              <a:buChar char="•"/>
            </a:pPr>
            <a:r>
              <a:rPr lang="en-GB" sz="800" b="1" dirty="0">
                <a:solidFill>
                  <a:schemeClr val="accent2"/>
                </a:solidFill>
              </a:rPr>
              <a:t>Salary threshold </a:t>
            </a:r>
            <a:r>
              <a:rPr lang="en-GB" sz="800" dirty="0">
                <a:solidFill>
                  <a:schemeClr val="accent2"/>
                </a:solidFill>
              </a:rPr>
              <a:t>– it might be lower than  £30k, but a salary threshold  is inevitable. Influencing  its level will require  trade-offs</a:t>
            </a:r>
          </a:p>
          <a:p>
            <a:pPr marL="128588" indent="-128588">
              <a:lnSpc>
                <a:spcPts val="1125"/>
              </a:lnSpc>
              <a:spcAft>
                <a:spcPts val="450"/>
              </a:spcAft>
              <a:buFont typeface="Arial" panose="020B0604020202020204" pitchFamily="34" charset="0"/>
              <a:buChar char="•"/>
            </a:pPr>
            <a:r>
              <a:rPr lang="en-GB" sz="800" b="1" dirty="0">
                <a:solidFill>
                  <a:schemeClr val="accent2"/>
                </a:solidFill>
              </a:rPr>
              <a:t>12-month temporary visa </a:t>
            </a:r>
            <a:r>
              <a:rPr lang="en-GB" sz="800" dirty="0">
                <a:solidFill>
                  <a:schemeClr val="accent2"/>
                </a:solidFill>
              </a:rPr>
              <a:t>– while government sees any route as a concession, businesses are clear that this doesn’t go far enough</a:t>
            </a:r>
          </a:p>
          <a:p>
            <a:pPr marL="128588" indent="-128588">
              <a:lnSpc>
                <a:spcPts val="1125"/>
              </a:lnSpc>
              <a:spcAft>
                <a:spcPts val="450"/>
              </a:spcAft>
              <a:buFont typeface="Arial" panose="020B0604020202020204" pitchFamily="34" charset="0"/>
              <a:buChar char="•"/>
            </a:pPr>
            <a:r>
              <a:rPr lang="en-GB" sz="800" b="1" dirty="0">
                <a:solidFill>
                  <a:schemeClr val="accent2"/>
                </a:solidFill>
              </a:rPr>
              <a:t>£1,000 immigration skills charge and £400 health charge</a:t>
            </a:r>
            <a:r>
              <a:rPr lang="en-GB" sz="800" dirty="0">
                <a:solidFill>
                  <a:schemeClr val="accent2"/>
                </a:solidFill>
              </a:rPr>
              <a:t> – retention of these charges will make the immigration system inaccessible to most of firms</a:t>
            </a:r>
          </a:p>
          <a:p>
            <a:pPr marL="128588" indent="-128588">
              <a:lnSpc>
                <a:spcPts val="1125"/>
              </a:lnSpc>
              <a:spcAft>
                <a:spcPts val="450"/>
              </a:spcAft>
              <a:buFont typeface="Arial" panose="020B0604020202020204" pitchFamily="34" charset="0"/>
              <a:buChar char="•"/>
            </a:pPr>
            <a:r>
              <a:rPr lang="en-GB" sz="800" b="1" dirty="0">
                <a:solidFill>
                  <a:schemeClr val="accent2"/>
                </a:solidFill>
              </a:rPr>
              <a:t>Radical reform is welcome but a significant risk it may not come in time </a:t>
            </a:r>
            <a:r>
              <a:rPr lang="en-GB" sz="800" dirty="0">
                <a:solidFill>
                  <a:schemeClr val="accent2"/>
                </a:solidFill>
              </a:rPr>
              <a:t>– the new system must be accessible from ‘Day 1’ and tweaks to Tier 2 avoided</a:t>
            </a:r>
            <a:endParaRPr lang="en-GB" sz="800" b="1" dirty="0">
              <a:solidFill>
                <a:schemeClr val="accent2"/>
              </a:solidFill>
            </a:endParaRPr>
          </a:p>
        </p:txBody>
      </p:sp>
      <p:pic>
        <p:nvPicPr>
          <p:cNvPr id="7" name="Picture 6">
            <a:extLst>
              <a:ext uri="{FF2B5EF4-FFF2-40B4-BE49-F238E27FC236}">
                <a16:creationId xmlns:a16="http://schemas.microsoft.com/office/drawing/2014/main" id="{05944DC5-D635-48B6-A984-CC5A73734F5E}"/>
              </a:ext>
            </a:extLst>
          </p:cNvPr>
          <p:cNvPicPr>
            <a:picLocks noChangeAspect="1"/>
          </p:cNvPicPr>
          <p:nvPr/>
        </p:nvPicPr>
        <p:blipFill rotWithShape="1">
          <a:blip r:embed="rId2"/>
          <a:srcRect r="24074"/>
          <a:stretch/>
        </p:blipFill>
        <p:spPr>
          <a:xfrm>
            <a:off x="6340107" y="1202675"/>
            <a:ext cx="2150831" cy="1742873"/>
          </a:xfrm>
          <a:prstGeom prst="rect">
            <a:avLst/>
          </a:prstGeom>
        </p:spPr>
      </p:pic>
      <p:pic>
        <p:nvPicPr>
          <p:cNvPr id="9" name="Picture 6" descr="Related image">
            <a:extLst>
              <a:ext uri="{FF2B5EF4-FFF2-40B4-BE49-F238E27FC236}">
                <a16:creationId xmlns:a16="http://schemas.microsoft.com/office/drawing/2014/main" id="{2264936C-6765-4083-B6FD-7BB77B339A3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1196"/>
          <a:stretch/>
        </p:blipFill>
        <p:spPr bwMode="auto">
          <a:xfrm>
            <a:off x="6627498" y="3111320"/>
            <a:ext cx="990499" cy="114201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8" descr="Related image">
            <a:extLst>
              <a:ext uri="{FF2B5EF4-FFF2-40B4-BE49-F238E27FC236}">
                <a16:creationId xmlns:a16="http://schemas.microsoft.com/office/drawing/2014/main" id="{E7927A1D-FE4F-4F0B-9805-061677B79D65}"/>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7760" r="21557"/>
          <a:stretch/>
        </p:blipFill>
        <p:spPr bwMode="auto">
          <a:xfrm>
            <a:off x="7461017" y="3603951"/>
            <a:ext cx="1029921" cy="11420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97897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2A370B-C478-4C7A-ADBF-4502EFBED4E5}"/>
              </a:ext>
            </a:extLst>
          </p:cNvPr>
          <p:cNvSpPr>
            <a:spLocks noGrp="1"/>
          </p:cNvSpPr>
          <p:nvPr>
            <p:ph type="title"/>
          </p:nvPr>
        </p:nvSpPr>
        <p:spPr>
          <a:xfrm>
            <a:off x="522514" y="302094"/>
            <a:ext cx="8183879" cy="534483"/>
          </a:xfrm>
        </p:spPr>
        <p:txBody>
          <a:bodyPr/>
          <a:lstStyle/>
          <a:p>
            <a:r>
              <a:rPr lang="en-GB" sz="2400" dirty="0"/>
              <a:t>IT MAY BE TIME TO ADOPT MORE DETAILED POLICIEs</a:t>
            </a:r>
          </a:p>
        </p:txBody>
      </p:sp>
      <p:graphicFrame>
        <p:nvGraphicFramePr>
          <p:cNvPr id="4" name="Diagram 3">
            <a:extLst>
              <a:ext uri="{FF2B5EF4-FFF2-40B4-BE49-F238E27FC236}">
                <a16:creationId xmlns:a16="http://schemas.microsoft.com/office/drawing/2014/main" id="{501A4769-49E5-4DD3-9298-A95A851B2640}"/>
              </a:ext>
            </a:extLst>
          </p:cNvPr>
          <p:cNvGraphicFramePr/>
          <p:nvPr>
            <p:extLst>
              <p:ext uri="{D42A27DB-BD31-4B8C-83A1-F6EECF244321}">
                <p14:modId xmlns:p14="http://schemas.microsoft.com/office/powerpoint/2010/main" val="2814720122"/>
              </p:ext>
            </p:extLst>
          </p:nvPr>
        </p:nvGraphicFramePr>
        <p:xfrm>
          <a:off x="625652" y="1350773"/>
          <a:ext cx="7891331" cy="31428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Rectangle 4">
            <a:extLst>
              <a:ext uri="{FF2B5EF4-FFF2-40B4-BE49-F238E27FC236}">
                <a16:creationId xmlns:a16="http://schemas.microsoft.com/office/drawing/2014/main" id="{5C09533E-77BB-45A8-AE28-E42AE61CBC8C}"/>
              </a:ext>
            </a:extLst>
          </p:cNvPr>
          <p:cNvSpPr/>
          <p:nvPr/>
        </p:nvSpPr>
        <p:spPr>
          <a:xfrm>
            <a:off x="522513" y="732621"/>
            <a:ext cx="8183879" cy="881588"/>
          </a:xfrm>
          <a:prstGeom prst="rect">
            <a:avLst/>
          </a:prstGeom>
        </p:spPr>
        <p:txBody>
          <a:bodyPr wrap="square">
            <a:spAutoFit/>
          </a:bodyPr>
          <a:lstStyle/>
          <a:p>
            <a:pPr>
              <a:lnSpc>
                <a:spcPts val="1425"/>
              </a:lnSpc>
              <a:spcBef>
                <a:spcPts val="450"/>
              </a:spcBef>
            </a:pPr>
            <a:r>
              <a:rPr lang="en-GB" sz="900" dirty="0">
                <a:solidFill>
                  <a:schemeClr val="accent2"/>
                </a:solidFill>
              </a:rPr>
              <a:t>CBI will formally respond to the immigration White Paper. To do so we must consider whether it is time yet to commit publicly to compromise proposals, or continue with the strategy of highlighting concerns and explaining  principles that are important to businesses in the hope that a better deal becomes possible. </a:t>
            </a:r>
          </a:p>
          <a:p>
            <a:pPr>
              <a:lnSpc>
                <a:spcPts val="1425"/>
              </a:lnSpc>
              <a:spcBef>
                <a:spcPts val="450"/>
              </a:spcBef>
            </a:pPr>
            <a:r>
              <a:rPr lang="en-GB" sz="900" b="1" dirty="0">
                <a:solidFill>
                  <a:schemeClr val="accent2"/>
                </a:solidFill>
              </a:rPr>
              <a:t>If it is time to commit to policy details then options could include: </a:t>
            </a:r>
          </a:p>
          <a:p>
            <a:pPr>
              <a:lnSpc>
                <a:spcPts val="1425"/>
              </a:lnSpc>
              <a:spcBef>
                <a:spcPts val="225"/>
              </a:spcBef>
              <a:spcAft>
                <a:spcPts val="450"/>
              </a:spcAft>
            </a:pPr>
            <a:endParaRPr lang="en-GB" sz="900" dirty="0">
              <a:solidFill>
                <a:schemeClr val="accent2"/>
              </a:solidFill>
            </a:endParaRPr>
          </a:p>
        </p:txBody>
      </p:sp>
    </p:spTree>
    <p:extLst>
      <p:ext uri="{BB962C8B-B14F-4D97-AF65-F5344CB8AC3E}">
        <p14:creationId xmlns:p14="http://schemas.microsoft.com/office/powerpoint/2010/main" val="15338708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2A370B-C478-4C7A-ADBF-4502EFBED4E5}"/>
              </a:ext>
            </a:extLst>
          </p:cNvPr>
          <p:cNvSpPr>
            <a:spLocks noGrp="1"/>
          </p:cNvSpPr>
          <p:nvPr>
            <p:ph type="title"/>
          </p:nvPr>
        </p:nvSpPr>
        <p:spPr>
          <a:xfrm>
            <a:off x="500316" y="307025"/>
            <a:ext cx="8207110" cy="534483"/>
          </a:xfrm>
        </p:spPr>
        <p:txBody>
          <a:bodyPr/>
          <a:lstStyle/>
          <a:p>
            <a:r>
              <a:rPr lang="en-GB" sz="2400" dirty="0"/>
              <a:t>2019 campaign and member engagement plan</a:t>
            </a:r>
          </a:p>
        </p:txBody>
      </p:sp>
      <p:sp>
        <p:nvSpPr>
          <p:cNvPr id="17" name="Rectangle 16">
            <a:extLst>
              <a:ext uri="{FF2B5EF4-FFF2-40B4-BE49-F238E27FC236}">
                <a16:creationId xmlns:a16="http://schemas.microsoft.com/office/drawing/2014/main" id="{8983B2BA-C0F6-4000-8AD1-80DC054B3872}"/>
              </a:ext>
            </a:extLst>
          </p:cNvPr>
          <p:cNvSpPr/>
          <p:nvPr/>
        </p:nvSpPr>
        <p:spPr>
          <a:xfrm>
            <a:off x="500316" y="662352"/>
            <a:ext cx="5077524" cy="3917676"/>
          </a:xfrm>
          <a:prstGeom prst="rect">
            <a:avLst/>
          </a:prstGeom>
        </p:spPr>
        <p:txBody>
          <a:bodyPr wrap="square">
            <a:spAutoFit/>
          </a:bodyPr>
          <a:lstStyle/>
          <a:p>
            <a:pPr>
              <a:lnSpc>
                <a:spcPts val="1425"/>
              </a:lnSpc>
              <a:spcBef>
                <a:spcPts val="450"/>
              </a:spcBef>
              <a:spcAft>
                <a:spcPts val="450"/>
              </a:spcAft>
            </a:pPr>
            <a:r>
              <a:rPr lang="en-US" sz="1050" b="1" dirty="0">
                <a:solidFill>
                  <a:schemeClr val="accent2"/>
                </a:solidFill>
                <a:latin typeface="Arial" panose="020B0604020202020204" pitchFamily="34" charset="0"/>
              </a:rPr>
              <a:t>Keep up the public campaign ‘drumbeat’ on most politically charged elements of the proposed new system</a:t>
            </a:r>
          </a:p>
          <a:p>
            <a:pPr>
              <a:lnSpc>
                <a:spcPts val="1125"/>
              </a:lnSpc>
              <a:spcAft>
                <a:spcPts val="450"/>
              </a:spcAft>
            </a:pPr>
            <a:r>
              <a:rPr lang="en-GB" sz="900" dirty="0">
                <a:solidFill>
                  <a:schemeClr val="accent2"/>
                </a:solidFill>
              </a:rPr>
              <a:t>Government is unlikely to take political decisions on the level of salary threshold and length of temporary route until late 2019. But to achieve desired outcomes it will be important to maintain public pressure throughout 2019 via:</a:t>
            </a:r>
          </a:p>
          <a:p>
            <a:pPr marL="128588" indent="-128588">
              <a:lnSpc>
                <a:spcPts val="1125"/>
              </a:lnSpc>
              <a:spcAft>
                <a:spcPts val="450"/>
              </a:spcAft>
              <a:buFont typeface="Arial" panose="020B0604020202020204" pitchFamily="34" charset="0"/>
              <a:buChar char="•"/>
            </a:pPr>
            <a:r>
              <a:rPr lang="en-GB" sz="900" b="1" dirty="0">
                <a:solidFill>
                  <a:schemeClr val="accent2"/>
                </a:solidFill>
              </a:rPr>
              <a:t>Enhanced focus on MPs and Parliament </a:t>
            </a:r>
            <a:r>
              <a:rPr lang="en-GB" sz="900" dirty="0">
                <a:solidFill>
                  <a:schemeClr val="accent2"/>
                </a:solidFill>
              </a:rPr>
              <a:t>– with Immigration Bill currently going through Parliament and Home Affairs Committee remaining influential (i.e. Matthew Fell oral evidence to Bill Committee – 12 February)</a:t>
            </a:r>
          </a:p>
          <a:p>
            <a:pPr marL="128588" indent="-128588">
              <a:lnSpc>
                <a:spcPts val="1125"/>
              </a:lnSpc>
              <a:spcAft>
                <a:spcPts val="450"/>
              </a:spcAft>
              <a:buFont typeface="Arial" panose="020B0604020202020204" pitchFamily="34" charset="0"/>
              <a:buChar char="•"/>
            </a:pPr>
            <a:r>
              <a:rPr lang="en-GB" sz="900" b="1" dirty="0">
                <a:solidFill>
                  <a:schemeClr val="accent2"/>
                </a:solidFill>
              </a:rPr>
              <a:t>Regular CBI public interventions via media and events </a:t>
            </a:r>
            <a:r>
              <a:rPr lang="en-GB" sz="900" dirty="0">
                <a:solidFill>
                  <a:schemeClr val="accent2"/>
                </a:solidFill>
              </a:rPr>
              <a:t>– continued use of CBI speeches and events, plus external announcements, to land key immigration messages in the media (i.e. regional press coverage on £30k analysis in February)</a:t>
            </a:r>
          </a:p>
          <a:p>
            <a:pPr marL="128588" indent="-128588">
              <a:lnSpc>
                <a:spcPts val="1125"/>
              </a:lnSpc>
              <a:spcAft>
                <a:spcPts val="450"/>
              </a:spcAft>
              <a:buFont typeface="Arial" panose="020B0604020202020204" pitchFamily="34" charset="0"/>
              <a:buChar char="•"/>
            </a:pPr>
            <a:r>
              <a:rPr lang="en-GB" sz="900" b="1" dirty="0">
                <a:solidFill>
                  <a:schemeClr val="accent2"/>
                </a:solidFill>
              </a:rPr>
              <a:t>CBI response to immigration White Paper </a:t>
            </a:r>
            <a:r>
              <a:rPr lang="en-GB" sz="900" dirty="0">
                <a:solidFill>
                  <a:schemeClr val="accent2"/>
                </a:solidFill>
              </a:rPr>
              <a:t>– earmark our response as a major media hook to land messages publicly as well as with Government</a:t>
            </a:r>
            <a:endParaRPr lang="en-GB" sz="900" b="1" dirty="0">
              <a:solidFill>
                <a:schemeClr val="accent2"/>
              </a:solidFill>
            </a:endParaRPr>
          </a:p>
          <a:p>
            <a:pPr>
              <a:lnSpc>
                <a:spcPts val="1425"/>
              </a:lnSpc>
              <a:spcBef>
                <a:spcPts val="450"/>
              </a:spcBef>
              <a:spcAft>
                <a:spcPts val="450"/>
              </a:spcAft>
            </a:pPr>
            <a:r>
              <a:rPr lang="en-US" sz="1050" b="1" dirty="0">
                <a:solidFill>
                  <a:schemeClr val="accent2"/>
                </a:solidFill>
                <a:latin typeface="Arial" panose="020B0604020202020204" pitchFamily="34" charset="0"/>
              </a:rPr>
              <a:t>Support the Home Office engage with business in the regions and nations, as well as technical input on system design </a:t>
            </a:r>
          </a:p>
          <a:p>
            <a:pPr>
              <a:lnSpc>
                <a:spcPts val="1125"/>
              </a:lnSpc>
              <a:spcAft>
                <a:spcPts val="450"/>
              </a:spcAft>
            </a:pPr>
            <a:r>
              <a:rPr lang="en-GB" sz="900" dirty="0">
                <a:solidFill>
                  <a:schemeClr val="accent2"/>
                </a:solidFill>
              </a:rPr>
              <a:t>Whilst political decisions are unlikely to be taken soon, the CBI can play a constructive role in supporting Home Office officials to create a system that meets business needs:</a:t>
            </a:r>
          </a:p>
          <a:p>
            <a:pPr marL="128588" indent="-128588">
              <a:lnSpc>
                <a:spcPts val="1125"/>
              </a:lnSpc>
              <a:spcAft>
                <a:spcPts val="450"/>
              </a:spcAft>
              <a:buFont typeface="Arial" panose="020B0604020202020204" pitchFamily="34" charset="0"/>
              <a:buChar char="•"/>
            </a:pPr>
            <a:r>
              <a:rPr lang="en-GB" sz="900" b="1" dirty="0">
                <a:solidFill>
                  <a:schemeClr val="accent2"/>
                </a:solidFill>
              </a:rPr>
              <a:t>CBI roundtables with Home Office across regions and nations </a:t>
            </a:r>
            <a:r>
              <a:rPr lang="en-GB" sz="900" dirty="0">
                <a:solidFill>
                  <a:schemeClr val="accent2"/>
                </a:solidFill>
              </a:rPr>
              <a:t>– support Home Office officials to hear directly from business via CBI organised events</a:t>
            </a:r>
          </a:p>
          <a:p>
            <a:pPr marL="128588" indent="-128588">
              <a:lnSpc>
                <a:spcPts val="1125"/>
              </a:lnSpc>
              <a:spcAft>
                <a:spcPts val="450"/>
              </a:spcAft>
              <a:buFont typeface="Arial" panose="020B0604020202020204" pitchFamily="34" charset="0"/>
              <a:buChar char="•"/>
            </a:pPr>
            <a:r>
              <a:rPr lang="en-GB" sz="900" b="1" dirty="0">
                <a:solidFill>
                  <a:schemeClr val="accent2"/>
                </a:solidFill>
              </a:rPr>
              <a:t>Provide evidence on technical design a new system </a:t>
            </a:r>
            <a:r>
              <a:rPr lang="en-GB" sz="900" dirty="0">
                <a:solidFill>
                  <a:schemeClr val="accent2"/>
                </a:solidFill>
              </a:rPr>
              <a:t>– help to create the framework of the new system in Q1/2 by providing evidence on practical aspects, for example sponsorship reform and business traveller rules</a:t>
            </a:r>
            <a:endParaRPr lang="en-GB" sz="900" b="1" dirty="0">
              <a:solidFill>
                <a:schemeClr val="accent2"/>
              </a:solidFill>
            </a:endParaRPr>
          </a:p>
        </p:txBody>
      </p:sp>
      <p:pic>
        <p:nvPicPr>
          <p:cNvPr id="4" name="Picture 3">
            <a:extLst>
              <a:ext uri="{FF2B5EF4-FFF2-40B4-BE49-F238E27FC236}">
                <a16:creationId xmlns:a16="http://schemas.microsoft.com/office/drawing/2014/main" id="{8EDC7177-1725-4B80-B28A-566114FC3E5A}"/>
              </a:ext>
            </a:extLst>
          </p:cNvPr>
          <p:cNvPicPr>
            <a:picLocks noChangeAspect="1"/>
          </p:cNvPicPr>
          <p:nvPr/>
        </p:nvPicPr>
        <p:blipFill>
          <a:blip r:embed="rId2"/>
          <a:stretch>
            <a:fillRect/>
          </a:stretch>
        </p:blipFill>
        <p:spPr>
          <a:xfrm>
            <a:off x="6069570" y="734197"/>
            <a:ext cx="2146126" cy="1207799"/>
          </a:xfrm>
          <a:prstGeom prst="rect">
            <a:avLst/>
          </a:prstGeom>
        </p:spPr>
      </p:pic>
      <p:pic>
        <p:nvPicPr>
          <p:cNvPr id="6" name="Picture 5">
            <a:extLst>
              <a:ext uri="{FF2B5EF4-FFF2-40B4-BE49-F238E27FC236}">
                <a16:creationId xmlns:a16="http://schemas.microsoft.com/office/drawing/2014/main" id="{E25BDDAC-9FE9-492B-9FB4-737158D2CDB4}"/>
              </a:ext>
            </a:extLst>
          </p:cNvPr>
          <p:cNvPicPr>
            <a:picLocks noChangeAspect="1"/>
          </p:cNvPicPr>
          <p:nvPr/>
        </p:nvPicPr>
        <p:blipFill>
          <a:blip r:embed="rId3"/>
          <a:stretch>
            <a:fillRect/>
          </a:stretch>
        </p:blipFill>
        <p:spPr>
          <a:xfrm>
            <a:off x="6132471" y="2103393"/>
            <a:ext cx="2130445" cy="2583955"/>
          </a:xfrm>
          <a:prstGeom prst="rect">
            <a:avLst/>
          </a:prstGeom>
        </p:spPr>
      </p:pic>
    </p:spTree>
    <p:extLst>
      <p:ext uri="{BB962C8B-B14F-4D97-AF65-F5344CB8AC3E}">
        <p14:creationId xmlns:p14="http://schemas.microsoft.com/office/powerpoint/2010/main" val="10636077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526454" y="1680341"/>
            <a:ext cx="6155333" cy="370046"/>
          </a:xfrm>
        </p:spPr>
        <p:txBody>
          <a:bodyPr/>
          <a:lstStyle/>
          <a:p>
            <a:r>
              <a:rPr lang="en-US" sz="2400" dirty="0"/>
              <a:t>Questions for today </a:t>
            </a:r>
          </a:p>
        </p:txBody>
      </p:sp>
      <p:sp>
        <p:nvSpPr>
          <p:cNvPr id="2" name="TextBox 1">
            <a:extLst>
              <a:ext uri="{FF2B5EF4-FFF2-40B4-BE49-F238E27FC236}">
                <a16:creationId xmlns:a16="http://schemas.microsoft.com/office/drawing/2014/main" id="{0A5CE429-0B6C-42D8-AAFE-544945D43D0F}"/>
              </a:ext>
            </a:extLst>
          </p:cNvPr>
          <p:cNvSpPr txBox="1"/>
          <p:nvPr/>
        </p:nvSpPr>
        <p:spPr>
          <a:xfrm>
            <a:off x="527449" y="2055782"/>
            <a:ext cx="8092085" cy="1754326"/>
          </a:xfrm>
          <a:prstGeom prst="rect">
            <a:avLst/>
          </a:prstGeom>
          <a:noFill/>
        </p:spPr>
        <p:txBody>
          <a:bodyPr wrap="square" rtlCol="0">
            <a:spAutoFit/>
          </a:bodyPr>
          <a:lstStyle/>
          <a:p>
            <a:pPr marL="214313" indent="-214313">
              <a:buFont typeface="Arial" panose="020B0604020202020204" pitchFamily="34" charset="0"/>
              <a:buChar char="•"/>
            </a:pPr>
            <a:r>
              <a:rPr lang="en-GB" sz="1200" dirty="0">
                <a:solidFill>
                  <a:schemeClr val="tx2"/>
                </a:solidFill>
              </a:rPr>
              <a:t>Should the CBI start making more detailed policy recommendations or continue to stick to high level principles?</a:t>
            </a:r>
          </a:p>
          <a:p>
            <a:endParaRPr lang="en-GB" sz="1200" dirty="0">
              <a:solidFill>
                <a:schemeClr val="tx2"/>
              </a:solidFill>
            </a:endParaRPr>
          </a:p>
          <a:p>
            <a:pPr marL="214313" indent="-214313">
              <a:buFont typeface="Arial" panose="020B0604020202020204" pitchFamily="34" charset="0"/>
              <a:buChar char="•"/>
            </a:pPr>
            <a:r>
              <a:rPr lang="en-GB" sz="1200" dirty="0">
                <a:solidFill>
                  <a:schemeClr val="tx2"/>
                </a:solidFill>
              </a:rPr>
              <a:t>What factors should we take into account when recommending a salary threshold?</a:t>
            </a:r>
          </a:p>
          <a:p>
            <a:endParaRPr lang="en-GB" sz="1200" dirty="0">
              <a:solidFill>
                <a:schemeClr val="tx2"/>
              </a:solidFill>
            </a:endParaRPr>
          </a:p>
          <a:p>
            <a:pPr marL="214313" indent="-214313">
              <a:buFont typeface="Arial" panose="020B0604020202020204" pitchFamily="34" charset="0"/>
              <a:buChar char="•"/>
            </a:pPr>
            <a:r>
              <a:rPr lang="en-GB" sz="1200" dirty="0">
                <a:solidFill>
                  <a:schemeClr val="tx2"/>
                </a:solidFill>
              </a:rPr>
              <a:t>Should we focus efforts relating to lower skilled migration on longer visas and the  ability to switch to a skilled worker visa, or on other reforms? </a:t>
            </a:r>
          </a:p>
          <a:p>
            <a:endParaRPr lang="en-GB" sz="1200" dirty="0">
              <a:solidFill>
                <a:schemeClr val="tx2"/>
              </a:solidFill>
            </a:endParaRPr>
          </a:p>
          <a:p>
            <a:pPr marL="214313" indent="-214313">
              <a:buFont typeface="Arial" panose="020B0604020202020204" pitchFamily="34" charset="0"/>
              <a:buChar char="•"/>
            </a:pPr>
            <a:r>
              <a:rPr lang="en-GB" sz="1200" dirty="0">
                <a:solidFill>
                  <a:schemeClr val="tx2"/>
                </a:solidFill>
              </a:rPr>
              <a:t>How strongly should the CBI resist the potential that a modified version of the current non-EU migration system is temporarily introduced until the full package of reforms can be completed?</a:t>
            </a:r>
          </a:p>
        </p:txBody>
      </p:sp>
      <p:sp>
        <p:nvSpPr>
          <p:cNvPr id="4" name="Title 4">
            <a:extLst>
              <a:ext uri="{FF2B5EF4-FFF2-40B4-BE49-F238E27FC236}">
                <a16:creationId xmlns:a16="http://schemas.microsoft.com/office/drawing/2014/main" id="{CD011279-0DBE-4F44-B01B-9204FB4DF825}"/>
              </a:ext>
            </a:extLst>
          </p:cNvPr>
          <p:cNvSpPr txBox="1">
            <a:spLocks/>
          </p:cNvSpPr>
          <p:nvPr/>
        </p:nvSpPr>
        <p:spPr>
          <a:xfrm>
            <a:off x="573266" y="618563"/>
            <a:ext cx="6155333" cy="370046"/>
          </a:xfrm>
          <a:prstGeom prst="rect">
            <a:avLst/>
          </a:prstGeom>
        </p:spPr>
        <p:txBody>
          <a:bodyPr vert="horz" lIns="0" tIns="0" rIns="0" bIns="0"/>
          <a:lstStyle>
            <a:lvl1pPr algn="l" defTabSz="407979" rtl="0" eaLnBrk="1" latinLnBrk="0" hangingPunct="1">
              <a:lnSpc>
                <a:spcPts val="2600"/>
              </a:lnSpc>
              <a:spcBef>
                <a:spcPct val="0"/>
              </a:spcBef>
              <a:buNone/>
              <a:defRPr sz="2400" kern="1200" cap="all" baseline="0">
                <a:solidFill>
                  <a:schemeClr val="tx1"/>
                </a:solidFill>
                <a:latin typeface="+mj-lt"/>
                <a:ea typeface="+mj-ea"/>
                <a:cs typeface="+mj-cs"/>
              </a:defRPr>
            </a:lvl1pPr>
          </a:lstStyle>
          <a:p>
            <a:r>
              <a:rPr lang="en-US" dirty="0"/>
              <a:t>Purpose</a:t>
            </a:r>
          </a:p>
        </p:txBody>
      </p:sp>
      <p:sp>
        <p:nvSpPr>
          <p:cNvPr id="6" name="Rectangle 5">
            <a:extLst>
              <a:ext uri="{FF2B5EF4-FFF2-40B4-BE49-F238E27FC236}">
                <a16:creationId xmlns:a16="http://schemas.microsoft.com/office/drawing/2014/main" id="{6B457B9A-6816-4AB1-B558-4B57F816F5C4}"/>
              </a:ext>
            </a:extLst>
          </p:cNvPr>
          <p:cNvSpPr/>
          <p:nvPr/>
        </p:nvSpPr>
        <p:spPr>
          <a:xfrm>
            <a:off x="525460" y="988609"/>
            <a:ext cx="8140886" cy="276999"/>
          </a:xfrm>
          <a:prstGeom prst="rect">
            <a:avLst/>
          </a:prstGeom>
        </p:spPr>
        <p:txBody>
          <a:bodyPr wrap="square">
            <a:spAutoFit/>
          </a:bodyPr>
          <a:lstStyle/>
          <a:p>
            <a:r>
              <a:rPr lang="en-GB" sz="1200" dirty="0">
                <a:solidFill>
                  <a:schemeClr val="tx2"/>
                </a:solidFill>
              </a:rPr>
              <a:t>Check-in on priorities for CBI lobbying position to inform response to the government’s White Paper    </a:t>
            </a:r>
          </a:p>
        </p:txBody>
      </p:sp>
    </p:spTree>
    <p:extLst>
      <p:ext uri="{BB962C8B-B14F-4D97-AF65-F5344CB8AC3E}">
        <p14:creationId xmlns:p14="http://schemas.microsoft.com/office/powerpoint/2010/main" val="34566187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0316" y="323677"/>
            <a:ext cx="8207110" cy="534483"/>
          </a:xfrm>
        </p:spPr>
        <p:txBody>
          <a:bodyPr/>
          <a:lstStyle/>
          <a:p>
            <a:r>
              <a:rPr lang="en-GB" dirty="0"/>
              <a:t>Agenda at a glance</a:t>
            </a:r>
          </a:p>
        </p:txBody>
      </p:sp>
      <p:graphicFrame>
        <p:nvGraphicFramePr>
          <p:cNvPr id="3" name="Table 2">
            <a:extLst>
              <a:ext uri="{FF2B5EF4-FFF2-40B4-BE49-F238E27FC236}">
                <a16:creationId xmlns:a16="http://schemas.microsoft.com/office/drawing/2014/main" id="{1FE700B8-272F-4424-9CCB-A99F183F5174}"/>
              </a:ext>
            </a:extLst>
          </p:cNvPr>
          <p:cNvGraphicFramePr>
            <a:graphicFrameLocks noGrp="1"/>
          </p:cNvGraphicFramePr>
          <p:nvPr>
            <p:extLst>
              <p:ext uri="{D42A27DB-BD31-4B8C-83A1-F6EECF244321}">
                <p14:modId xmlns:p14="http://schemas.microsoft.com/office/powerpoint/2010/main" val="1784258447"/>
              </p:ext>
            </p:extLst>
          </p:nvPr>
        </p:nvGraphicFramePr>
        <p:xfrm>
          <a:off x="1480605" y="1093652"/>
          <a:ext cx="6182785" cy="2455818"/>
        </p:xfrm>
        <a:graphic>
          <a:graphicData uri="http://schemas.openxmlformats.org/drawingml/2006/table">
            <a:tbl>
              <a:tblPr firstRow="1" bandRow="1">
                <a:tableStyleId>{5C22544A-7EE6-4342-B048-85BDC9FD1C3A}</a:tableStyleId>
              </a:tblPr>
              <a:tblGrid>
                <a:gridCol w="1968471">
                  <a:extLst>
                    <a:ext uri="{9D8B030D-6E8A-4147-A177-3AD203B41FA5}">
                      <a16:colId xmlns:a16="http://schemas.microsoft.com/office/drawing/2014/main" val="1860539685"/>
                    </a:ext>
                  </a:extLst>
                </a:gridCol>
                <a:gridCol w="4214314">
                  <a:extLst>
                    <a:ext uri="{9D8B030D-6E8A-4147-A177-3AD203B41FA5}">
                      <a16:colId xmlns:a16="http://schemas.microsoft.com/office/drawing/2014/main" val="3442269324"/>
                    </a:ext>
                  </a:extLst>
                </a:gridCol>
              </a:tblGrid>
              <a:tr h="409303">
                <a:tc>
                  <a:txBody>
                    <a:bodyPr/>
                    <a:lstStyle/>
                    <a:p>
                      <a:r>
                        <a:rPr lang="en-GB" sz="1400" dirty="0"/>
                        <a:t>Time</a:t>
                      </a:r>
                    </a:p>
                  </a:txBody>
                  <a:tcPr/>
                </a:tc>
                <a:tc>
                  <a:txBody>
                    <a:bodyPr/>
                    <a:lstStyle/>
                    <a:p>
                      <a:r>
                        <a:rPr lang="en-GB" sz="1400" dirty="0"/>
                        <a:t>Agenda item</a:t>
                      </a:r>
                    </a:p>
                  </a:txBody>
                  <a:tcPr/>
                </a:tc>
                <a:extLst>
                  <a:ext uri="{0D108BD9-81ED-4DB2-BD59-A6C34878D82A}">
                    <a16:rowId xmlns:a16="http://schemas.microsoft.com/office/drawing/2014/main" val="3017963648"/>
                  </a:ext>
                </a:extLst>
              </a:tr>
              <a:tr h="409303">
                <a:tc>
                  <a:txBody>
                    <a:bodyPr/>
                    <a:lstStyle/>
                    <a:p>
                      <a:r>
                        <a:rPr lang="en-GB" sz="1200" b="1" dirty="0"/>
                        <a:t>12:30 — 12:35</a:t>
                      </a:r>
                    </a:p>
                  </a:txBody>
                  <a:tcPr/>
                </a:tc>
                <a:tc>
                  <a:txBody>
                    <a:bodyPr/>
                    <a:lstStyle/>
                    <a:p>
                      <a:r>
                        <a:rPr lang="en-GB" sz="1200" dirty="0"/>
                        <a:t>Welcome and introductions</a:t>
                      </a:r>
                    </a:p>
                  </a:txBody>
                  <a:tcPr/>
                </a:tc>
                <a:extLst>
                  <a:ext uri="{0D108BD9-81ED-4DB2-BD59-A6C34878D82A}">
                    <a16:rowId xmlns:a16="http://schemas.microsoft.com/office/drawing/2014/main" val="3949622293"/>
                  </a:ext>
                </a:extLst>
              </a:tr>
              <a:tr h="409303">
                <a:tc>
                  <a:txBody>
                    <a:bodyPr/>
                    <a:lstStyle/>
                    <a:p>
                      <a:pPr marL="0" marR="0" lvl="0" indent="0" algn="l" defTabSz="407979" rtl="0" eaLnBrk="1" fontAlgn="auto" latinLnBrk="0" hangingPunct="1">
                        <a:lnSpc>
                          <a:spcPct val="100000"/>
                        </a:lnSpc>
                        <a:spcBef>
                          <a:spcPts val="0"/>
                        </a:spcBef>
                        <a:spcAft>
                          <a:spcPts val="0"/>
                        </a:spcAft>
                        <a:buClrTx/>
                        <a:buSzTx/>
                        <a:buFontTx/>
                        <a:buNone/>
                        <a:tabLst/>
                        <a:defRPr/>
                      </a:pPr>
                      <a:r>
                        <a:rPr lang="en-GB" sz="1200" b="1" dirty="0"/>
                        <a:t>12:35 — 12:45</a:t>
                      </a:r>
                    </a:p>
                  </a:txBody>
                  <a:tcPr/>
                </a:tc>
                <a:tc>
                  <a:txBody>
                    <a:bodyPr/>
                    <a:lstStyle/>
                    <a:p>
                      <a:r>
                        <a:rPr lang="en-GB" sz="1200" dirty="0"/>
                        <a:t>CBI NI Immigration Economic Impact Report</a:t>
                      </a:r>
                    </a:p>
                  </a:txBody>
                  <a:tcPr/>
                </a:tc>
                <a:extLst>
                  <a:ext uri="{0D108BD9-81ED-4DB2-BD59-A6C34878D82A}">
                    <a16:rowId xmlns:a16="http://schemas.microsoft.com/office/drawing/2014/main" val="1467780296"/>
                  </a:ext>
                </a:extLst>
              </a:tr>
              <a:tr h="409303">
                <a:tc>
                  <a:txBody>
                    <a:bodyPr/>
                    <a:lstStyle/>
                    <a:p>
                      <a:pPr marL="0" marR="0" lvl="0" indent="0" algn="l" defTabSz="407979" rtl="0" eaLnBrk="1" fontAlgn="auto" latinLnBrk="0" hangingPunct="1">
                        <a:lnSpc>
                          <a:spcPct val="100000"/>
                        </a:lnSpc>
                        <a:spcBef>
                          <a:spcPts val="0"/>
                        </a:spcBef>
                        <a:spcAft>
                          <a:spcPts val="0"/>
                        </a:spcAft>
                        <a:buClrTx/>
                        <a:buSzTx/>
                        <a:buFontTx/>
                        <a:buNone/>
                        <a:tabLst/>
                        <a:defRPr/>
                      </a:pPr>
                      <a:r>
                        <a:rPr lang="en-GB" sz="1200" b="1" dirty="0"/>
                        <a:t>12:45 — 14:00</a:t>
                      </a:r>
                    </a:p>
                  </a:txBody>
                  <a:tcPr/>
                </a:tc>
                <a:tc>
                  <a:txBody>
                    <a:bodyPr/>
                    <a:lstStyle/>
                    <a:p>
                      <a:r>
                        <a:rPr lang="en-GB" sz="1200" dirty="0"/>
                        <a:t>Home Office Presentation and Discussion</a:t>
                      </a:r>
                    </a:p>
                  </a:txBody>
                  <a:tcPr/>
                </a:tc>
                <a:extLst>
                  <a:ext uri="{0D108BD9-81ED-4DB2-BD59-A6C34878D82A}">
                    <a16:rowId xmlns:a16="http://schemas.microsoft.com/office/drawing/2014/main" val="3617535999"/>
                  </a:ext>
                </a:extLst>
              </a:tr>
              <a:tr h="409303">
                <a:tc>
                  <a:txBody>
                    <a:bodyPr/>
                    <a:lstStyle/>
                    <a:p>
                      <a:pPr marL="0" marR="0" lvl="0" indent="0" algn="l" defTabSz="407979" rtl="0" eaLnBrk="1" fontAlgn="auto" latinLnBrk="0" hangingPunct="1">
                        <a:lnSpc>
                          <a:spcPct val="100000"/>
                        </a:lnSpc>
                        <a:spcBef>
                          <a:spcPts val="0"/>
                        </a:spcBef>
                        <a:spcAft>
                          <a:spcPts val="0"/>
                        </a:spcAft>
                        <a:buClrTx/>
                        <a:buSzTx/>
                        <a:buFontTx/>
                        <a:buNone/>
                        <a:tabLst/>
                        <a:defRPr/>
                      </a:pPr>
                      <a:r>
                        <a:rPr lang="en-GB" sz="1200" b="1" dirty="0"/>
                        <a:t>14:00 — 14:25</a:t>
                      </a:r>
                    </a:p>
                  </a:txBody>
                  <a:tcPr/>
                </a:tc>
                <a:tc>
                  <a:txBody>
                    <a:bodyPr/>
                    <a:lstStyle/>
                    <a:p>
                      <a:r>
                        <a:rPr lang="en-GB" sz="1200" dirty="0"/>
                        <a:t>CBI UK Overview and Discussion</a:t>
                      </a:r>
                    </a:p>
                  </a:txBody>
                  <a:tcPr/>
                </a:tc>
                <a:extLst>
                  <a:ext uri="{0D108BD9-81ED-4DB2-BD59-A6C34878D82A}">
                    <a16:rowId xmlns:a16="http://schemas.microsoft.com/office/drawing/2014/main" val="2126042290"/>
                  </a:ext>
                </a:extLst>
              </a:tr>
              <a:tr h="409303">
                <a:tc>
                  <a:txBody>
                    <a:bodyPr/>
                    <a:lstStyle/>
                    <a:p>
                      <a:pPr marL="0" marR="0" lvl="0" indent="0" algn="l" defTabSz="407979" rtl="0" eaLnBrk="1" fontAlgn="auto" latinLnBrk="0" hangingPunct="1">
                        <a:lnSpc>
                          <a:spcPct val="100000"/>
                        </a:lnSpc>
                        <a:spcBef>
                          <a:spcPts val="0"/>
                        </a:spcBef>
                        <a:spcAft>
                          <a:spcPts val="0"/>
                        </a:spcAft>
                        <a:buClrTx/>
                        <a:buSzTx/>
                        <a:buFontTx/>
                        <a:buNone/>
                        <a:tabLst/>
                        <a:defRPr/>
                      </a:pPr>
                      <a:r>
                        <a:rPr lang="en-GB" sz="1200" b="1" dirty="0"/>
                        <a:t>14:25 — 14:30</a:t>
                      </a:r>
                    </a:p>
                  </a:txBody>
                  <a:tcPr/>
                </a:tc>
                <a:tc>
                  <a:txBody>
                    <a:bodyPr/>
                    <a:lstStyle/>
                    <a:p>
                      <a:r>
                        <a:rPr lang="en-GB" sz="1200" dirty="0"/>
                        <a:t>Any Other Business and Close</a:t>
                      </a:r>
                    </a:p>
                  </a:txBody>
                  <a:tcPr/>
                </a:tc>
                <a:extLst>
                  <a:ext uri="{0D108BD9-81ED-4DB2-BD59-A6C34878D82A}">
                    <a16:rowId xmlns:a16="http://schemas.microsoft.com/office/drawing/2014/main" val="413845378"/>
                  </a:ext>
                </a:extLst>
              </a:tr>
            </a:tbl>
          </a:graphicData>
        </a:graphic>
      </p:graphicFrame>
      <p:sp>
        <p:nvSpPr>
          <p:cNvPr id="10" name="Text Placeholder 4">
            <a:extLst>
              <a:ext uri="{FF2B5EF4-FFF2-40B4-BE49-F238E27FC236}">
                <a16:creationId xmlns:a16="http://schemas.microsoft.com/office/drawing/2014/main" id="{B8219D9A-C34C-4FE3-903F-695462043986}"/>
              </a:ext>
            </a:extLst>
          </p:cNvPr>
          <p:cNvSpPr txBox="1">
            <a:spLocks/>
          </p:cNvSpPr>
          <p:nvPr/>
        </p:nvSpPr>
        <p:spPr>
          <a:xfrm>
            <a:off x="1159326" y="3745775"/>
            <a:ext cx="6825345" cy="365760"/>
          </a:xfrm>
          <a:prstGeom prst="rect">
            <a:avLst/>
          </a:prstGeom>
        </p:spPr>
        <p:txBody>
          <a:bodyPr vert="horz" lIns="0" tIns="0" rIns="0"/>
          <a:lstStyle>
            <a:lvl1pPr marL="0" indent="0" algn="l" defTabSz="407979" rtl="0" eaLnBrk="1" latinLnBrk="0" hangingPunct="1">
              <a:spcBef>
                <a:spcPct val="20000"/>
              </a:spcBef>
              <a:buFontTx/>
              <a:buNone/>
              <a:defRPr sz="1700" kern="1200">
                <a:solidFill>
                  <a:srgbClr val="000000"/>
                </a:solidFill>
                <a:latin typeface="+mn-lt"/>
                <a:ea typeface="+mn-ea"/>
                <a:cs typeface="+mn-cs"/>
              </a:defRPr>
            </a:lvl1pPr>
            <a:lvl2pPr marL="662965" indent="-254987" algn="l" defTabSz="407979" rtl="0" eaLnBrk="1" latinLnBrk="0" hangingPunct="1">
              <a:spcBef>
                <a:spcPct val="20000"/>
              </a:spcBef>
              <a:buFont typeface="Arial"/>
              <a:buChar char="–"/>
              <a:defRPr sz="2500" kern="1200">
                <a:solidFill>
                  <a:schemeClr val="tx1"/>
                </a:solidFill>
                <a:latin typeface="+mn-lt"/>
                <a:ea typeface="+mn-ea"/>
                <a:cs typeface="+mn-cs"/>
              </a:defRPr>
            </a:lvl2pPr>
            <a:lvl3pPr marL="1019947" indent="-203990" algn="l" defTabSz="407979" rtl="0" eaLnBrk="1" latinLnBrk="0" hangingPunct="1">
              <a:spcBef>
                <a:spcPct val="20000"/>
              </a:spcBef>
              <a:buFont typeface="Arial"/>
              <a:buChar char="•"/>
              <a:defRPr sz="2100" kern="1200">
                <a:solidFill>
                  <a:schemeClr val="tx1"/>
                </a:solidFill>
                <a:latin typeface="+mn-lt"/>
                <a:ea typeface="+mn-ea"/>
                <a:cs typeface="+mn-cs"/>
              </a:defRPr>
            </a:lvl3pPr>
            <a:lvl4pPr marL="1427926" indent="-203990" algn="l" defTabSz="407979" rtl="0" eaLnBrk="1" latinLnBrk="0" hangingPunct="1">
              <a:spcBef>
                <a:spcPct val="20000"/>
              </a:spcBef>
              <a:buFont typeface="Arial"/>
              <a:buChar char="–"/>
              <a:defRPr sz="1800" kern="1200">
                <a:solidFill>
                  <a:schemeClr val="tx1"/>
                </a:solidFill>
                <a:latin typeface="+mn-lt"/>
                <a:ea typeface="+mn-ea"/>
                <a:cs typeface="+mn-cs"/>
              </a:defRPr>
            </a:lvl4pPr>
            <a:lvl5pPr marL="1835905" indent="-203990" algn="l" defTabSz="407979" rtl="0" eaLnBrk="1" latinLnBrk="0" hangingPunct="1">
              <a:spcBef>
                <a:spcPct val="20000"/>
              </a:spcBef>
              <a:buFont typeface="Arial"/>
              <a:buChar char="»"/>
              <a:defRPr sz="1800" kern="1200">
                <a:solidFill>
                  <a:schemeClr val="tx1"/>
                </a:solidFill>
                <a:latin typeface="+mn-lt"/>
                <a:ea typeface="+mn-ea"/>
                <a:cs typeface="+mn-cs"/>
              </a:defRPr>
            </a:lvl5pPr>
            <a:lvl6pPr marL="2243883" indent="-203990" algn="l" defTabSz="407979" rtl="0" eaLnBrk="1" latinLnBrk="0" hangingPunct="1">
              <a:spcBef>
                <a:spcPct val="20000"/>
              </a:spcBef>
              <a:buFont typeface="Arial"/>
              <a:buChar char="•"/>
              <a:defRPr sz="1800" kern="1200">
                <a:solidFill>
                  <a:schemeClr val="tx1"/>
                </a:solidFill>
                <a:latin typeface="+mn-lt"/>
                <a:ea typeface="+mn-ea"/>
                <a:cs typeface="+mn-cs"/>
              </a:defRPr>
            </a:lvl6pPr>
            <a:lvl7pPr marL="2651862" indent="-203990" algn="l" defTabSz="407979" rtl="0" eaLnBrk="1" latinLnBrk="0" hangingPunct="1">
              <a:spcBef>
                <a:spcPct val="20000"/>
              </a:spcBef>
              <a:buFont typeface="Arial"/>
              <a:buChar char="•"/>
              <a:defRPr sz="1800" kern="1200">
                <a:solidFill>
                  <a:schemeClr val="tx1"/>
                </a:solidFill>
                <a:latin typeface="+mn-lt"/>
                <a:ea typeface="+mn-ea"/>
                <a:cs typeface="+mn-cs"/>
              </a:defRPr>
            </a:lvl7pPr>
            <a:lvl8pPr marL="3059841" indent="-203990" algn="l" defTabSz="407979" rtl="0" eaLnBrk="1" latinLnBrk="0" hangingPunct="1">
              <a:spcBef>
                <a:spcPct val="20000"/>
              </a:spcBef>
              <a:buFont typeface="Arial"/>
              <a:buChar char="•"/>
              <a:defRPr sz="1800" kern="1200">
                <a:solidFill>
                  <a:schemeClr val="tx1"/>
                </a:solidFill>
                <a:latin typeface="+mn-lt"/>
                <a:ea typeface="+mn-ea"/>
                <a:cs typeface="+mn-cs"/>
              </a:defRPr>
            </a:lvl8pPr>
            <a:lvl9pPr marL="3467820" indent="-203990" algn="l" defTabSz="407979" rtl="0" eaLnBrk="1" latinLnBrk="0" hangingPunct="1">
              <a:spcBef>
                <a:spcPct val="20000"/>
              </a:spcBef>
              <a:buFont typeface="Arial"/>
              <a:buChar char="•"/>
              <a:defRPr sz="1800" kern="1200">
                <a:solidFill>
                  <a:schemeClr val="tx1"/>
                </a:solidFill>
                <a:latin typeface="+mn-lt"/>
                <a:ea typeface="+mn-ea"/>
                <a:cs typeface="+mn-cs"/>
              </a:defRPr>
            </a:lvl9pPr>
          </a:lstStyle>
          <a:p>
            <a:r>
              <a:rPr lang="en-GB" sz="1600" b="1" dirty="0"/>
              <a:t>Chair. </a:t>
            </a:r>
            <a:r>
              <a:rPr lang="en-GB" sz="1600" dirty="0"/>
              <a:t>Sam Davidson, Group Human Resource Director, Henderson Group</a:t>
            </a:r>
          </a:p>
        </p:txBody>
      </p:sp>
    </p:spTree>
    <p:extLst>
      <p:ext uri="{BB962C8B-B14F-4D97-AF65-F5344CB8AC3E}">
        <p14:creationId xmlns:p14="http://schemas.microsoft.com/office/powerpoint/2010/main" val="24099196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B0212AA-EABF-420C-9F50-BFBA01E68DA4}"/>
              </a:ext>
            </a:extLst>
          </p:cNvPr>
          <p:cNvSpPr>
            <a:spLocks noGrp="1"/>
          </p:cNvSpPr>
          <p:nvPr>
            <p:ph type="title"/>
          </p:nvPr>
        </p:nvSpPr>
        <p:spPr>
          <a:xfrm>
            <a:off x="468445" y="2304508"/>
            <a:ext cx="8207110" cy="534483"/>
          </a:xfrm>
        </p:spPr>
        <p:txBody>
          <a:bodyPr/>
          <a:lstStyle/>
          <a:p>
            <a:r>
              <a:rPr lang="en-GB" dirty="0"/>
              <a:t>Any questions?</a:t>
            </a:r>
          </a:p>
        </p:txBody>
      </p:sp>
    </p:spTree>
    <p:extLst>
      <p:ext uri="{BB962C8B-B14F-4D97-AF65-F5344CB8AC3E}">
        <p14:creationId xmlns:p14="http://schemas.microsoft.com/office/powerpoint/2010/main" val="36267597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341023" y="1199015"/>
            <a:ext cx="7650038" cy="1161413"/>
          </a:xfrm>
        </p:spPr>
        <p:txBody>
          <a:bodyPr/>
          <a:lstStyle/>
          <a:p>
            <a:r>
              <a:rPr lang="en-GB" dirty="0"/>
              <a:t>Any Other Business</a:t>
            </a:r>
            <a:endParaRPr lang="en-GB" i="1" dirty="0"/>
          </a:p>
        </p:txBody>
      </p:sp>
    </p:spTree>
    <p:extLst>
      <p:ext uri="{BB962C8B-B14F-4D97-AF65-F5344CB8AC3E}">
        <p14:creationId xmlns:p14="http://schemas.microsoft.com/office/powerpoint/2010/main" val="27088791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341023" y="1199015"/>
            <a:ext cx="7650038" cy="1161413"/>
          </a:xfrm>
        </p:spPr>
        <p:txBody>
          <a:bodyPr/>
          <a:lstStyle/>
          <a:p>
            <a:r>
              <a:rPr lang="en-GB" dirty="0"/>
              <a:t>CBI NI Immigration Economic impact report</a:t>
            </a:r>
            <a:endParaRPr lang="en-GB" i="1" dirty="0"/>
          </a:p>
        </p:txBody>
      </p:sp>
      <p:sp>
        <p:nvSpPr>
          <p:cNvPr id="3" name="Text Placeholder 4">
            <a:extLst>
              <a:ext uri="{FF2B5EF4-FFF2-40B4-BE49-F238E27FC236}">
                <a16:creationId xmlns:a16="http://schemas.microsoft.com/office/drawing/2014/main" id="{4069737B-D840-419F-BE9F-988BBA93A557}"/>
              </a:ext>
            </a:extLst>
          </p:cNvPr>
          <p:cNvSpPr txBox="1">
            <a:spLocks/>
          </p:cNvSpPr>
          <p:nvPr/>
        </p:nvSpPr>
        <p:spPr>
          <a:xfrm>
            <a:off x="6002383" y="4460965"/>
            <a:ext cx="2894308" cy="529045"/>
          </a:xfrm>
          <a:prstGeom prst="rect">
            <a:avLst/>
          </a:prstGeom>
        </p:spPr>
        <p:txBody>
          <a:bodyPr vert="horz" lIns="0" tIns="0" rIns="0"/>
          <a:lstStyle>
            <a:lvl1pPr marL="0" indent="0" algn="l" defTabSz="407979" rtl="0" eaLnBrk="1" latinLnBrk="0" hangingPunct="1">
              <a:spcBef>
                <a:spcPct val="20000"/>
              </a:spcBef>
              <a:buFontTx/>
              <a:buNone/>
              <a:defRPr sz="1700" kern="1200">
                <a:solidFill>
                  <a:srgbClr val="000000"/>
                </a:solidFill>
                <a:latin typeface="+mn-lt"/>
                <a:ea typeface="+mn-ea"/>
                <a:cs typeface="+mn-cs"/>
              </a:defRPr>
            </a:lvl1pPr>
            <a:lvl2pPr marL="662965" indent="-254987" algn="l" defTabSz="407979" rtl="0" eaLnBrk="1" latinLnBrk="0" hangingPunct="1">
              <a:spcBef>
                <a:spcPct val="20000"/>
              </a:spcBef>
              <a:buFont typeface="Arial"/>
              <a:buChar char="–"/>
              <a:defRPr sz="2500" kern="1200">
                <a:solidFill>
                  <a:schemeClr val="tx1"/>
                </a:solidFill>
                <a:latin typeface="+mn-lt"/>
                <a:ea typeface="+mn-ea"/>
                <a:cs typeface="+mn-cs"/>
              </a:defRPr>
            </a:lvl2pPr>
            <a:lvl3pPr marL="1019947" indent="-203990" algn="l" defTabSz="407979" rtl="0" eaLnBrk="1" latinLnBrk="0" hangingPunct="1">
              <a:spcBef>
                <a:spcPct val="20000"/>
              </a:spcBef>
              <a:buFont typeface="Arial"/>
              <a:buChar char="•"/>
              <a:defRPr sz="2100" kern="1200">
                <a:solidFill>
                  <a:schemeClr val="tx1"/>
                </a:solidFill>
                <a:latin typeface="+mn-lt"/>
                <a:ea typeface="+mn-ea"/>
                <a:cs typeface="+mn-cs"/>
              </a:defRPr>
            </a:lvl3pPr>
            <a:lvl4pPr marL="1427926" indent="-203990" algn="l" defTabSz="407979" rtl="0" eaLnBrk="1" latinLnBrk="0" hangingPunct="1">
              <a:spcBef>
                <a:spcPct val="20000"/>
              </a:spcBef>
              <a:buFont typeface="Arial"/>
              <a:buChar char="–"/>
              <a:defRPr sz="1800" kern="1200">
                <a:solidFill>
                  <a:schemeClr val="tx1"/>
                </a:solidFill>
                <a:latin typeface="+mn-lt"/>
                <a:ea typeface="+mn-ea"/>
                <a:cs typeface="+mn-cs"/>
              </a:defRPr>
            </a:lvl4pPr>
            <a:lvl5pPr marL="1835905" indent="-203990" algn="l" defTabSz="407979" rtl="0" eaLnBrk="1" latinLnBrk="0" hangingPunct="1">
              <a:spcBef>
                <a:spcPct val="20000"/>
              </a:spcBef>
              <a:buFont typeface="Arial"/>
              <a:buChar char="»"/>
              <a:defRPr sz="1800" kern="1200">
                <a:solidFill>
                  <a:schemeClr val="tx1"/>
                </a:solidFill>
                <a:latin typeface="+mn-lt"/>
                <a:ea typeface="+mn-ea"/>
                <a:cs typeface="+mn-cs"/>
              </a:defRPr>
            </a:lvl5pPr>
            <a:lvl6pPr marL="2243883" indent="-203990" algn="l" defTabSz="407979" rtl="0" eaLnBrk="1" latinLnBrk="0" hangingPunct="1">
              <a:spcBef>
                <a:spcPct val="20000"/>
              </a:spcBef>
              <a:buFont typeface="Arial"/>
              <a:buChar char="•"/>
              <a:defRPr sz="1800" kern="1200">
                <a:solidFill>
                  <a:schemeClr val="tx1"/>
                </a:solidFill>
                <a:latin typeface="+mn-lt"/>
                <a:ea typeface="+mn-ea"/>
                <a:cs typeface="+mn-cs"/>
              </a:defRPr>
            </a:lvl6pPr>
            <a:lvl7pPr marL="2651862" indent="-203990" algn="l" defTabSz="407979" rtl="0" eaLnBrk="1" latinLnBrk="0" hangingPunct="1">
              <a:spcBef>
                <a:spcPct val="20000"/>
              </a:spcBef>
              <a:buFont typeface="Arial"/>
              <a:buChar char="•"/>
              <a:defRPr sz="1800" kern="1200">
                <a:solidFill>
                  <a:schemeClr val="tx1"/>
                </a:solidFill>
                <a:latin typeface="+mn-lt"/>
                <a:ea typeface="+mn-ea"/>
                <a:cs typeface="+mn-cs"/>
              </a:defRPr>
            </a:lvl7pPr>
            <a:lvl8pPr marL="3059841" indent="-203990" algn="l" defTabSz="407979" rtl="0" eaLnBrk="1" latinLnBrk="0" hangingPunct="1">
              <a:spcBef>
                <a:spcPct val="20000"/>
              </a:spcBef>
              <a:buFont typeface="Arial"/>
              <a:buChar char="•"/>
              <a:defRPr sz="1800" kern="1200">
                <a:solidFill>
                  <a:schemeClr val="tx1"/>
                </a:solidFill>
                <a:latin typeface="+mn-lt"/>
                <a:ea typeface="+mn-ea"/>
                <a:cs typeface="+mn-cs"/>
              </a:defRPr>
            </a:lvl8pPr>
            <a:lvl9pPr marL="3467820" indent="-203990" algn="l" defTabSz="407979" rtl="0" eaLnBrk="1" latinLnBrk="0" hangingPunct="1">
              <a:spcBef>
                <a:spcPct val="20000"/>
              </a:spcBef>
              <a:buFont typeface="Arial"/>
              <a:buChar char="•"/>
              <a:defRPr sz="1800" kern="1200">
                <a:solidFill>
                  <a:schemeClr val="tx1"/>
                </a:solidFill>
                <a:latin typeface="+mn-lt"/>
                <a:ea typeface="+mn-ea"/>
                <a:cs typeface="+mn-cs"/>
              </a:defRPr>
            </a:lvl9pPr>
          </a:lstStyle>
          <a:p>
            <a:pPr algn="r"/>
            <a:r>
              <a:rPr lang="en-GB" sz="1400" b="1" dirty="0">
                <a:solidFill>
                  <a:schemeClr val="tx1"/>
                </a:solidFill>
              </a:rPr>
              <a:t>Dr Owen Sims</a:t>
            </a:r>
          </a:p>
          <a:p>
            <a:pPr algn="r"/>
            <a:r>
              <a:rPr lang="en-GB" sz="1400" i="1" dirty="0">
                <a:solidFill>
                  <a:schemeClr val="tx1"/>
                </a:solidFill>
              </a:rPr>
              <a:t>Senior Policy Advisor</a:t>
            </a:r>
            <a:r>
              <a:rPr lang="en-GB" sz="1400" dirty="0">
                <a:solidFill>
                  <a:schemeClr val="tx1"/>
                </a:solidFill>
              </a:rPr>
              <a:t>, CBI</a:t>
            </a:r>
          </a:p>
        </p:txBody>
      </p:sp>
    </p:spTree>
    <p:extLst>
      <p:ext uri="{BB962C8B-B14F-4D97-AF65-F5344CB8AC3E}">
        <p14:creationId xmlns:p14="http://schemas.microsoft.com/office/powerpoint/2010/main" val="14331993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0316" y="323677"/>
            <a:ext cx="8207110" cy="534483"/>
          </a:xfrm>
        </p:spPr>
        <p:txBody>
          <a:bodyPr/>
          <a:lstStyle/>
          <a:p>
            <a:r>
              <a:rPr lang="en-GB" dirty="0"/>
              <a:t>Contribution to employment</a:t>
            </a:r>
          </a:p>
        </p:txBody>
      </p:sp>
      <p:sp>
        <p:nvSpPr>
          <p:cNvPr id="7" name="Text Placeholder 4">
            <a:extLst>
              <a:ext uri="{FF2B5EF4-FFF2-40B4-BE49-F238E27FC236}">
                <a16:creationId xmlns:a16="http://schemas.microsoft.com/office/drawing/2014/main" id="{08F953FB-1B2F-4358-862E-76545DAD7E40}"/>
              </a:ext>
            </a:extLst>
          </p:cNvPr>
          <p:cNvSpPr txBox="1">
            <a:spLocks/>
          </p:cNvSpPr>
          <p:nvPr/>
        </p:nvSpPr>
        <p:spPr>
          <a:xfrm>
            <a:off x="436575" y="881932"/>
            <a:ext cx="3470793" cy="3469016"/>
          </a:xfrm>
          <a:prstGeom prst="rect">
            <a:avLst/>
          </a:prstGeom>
        </p:spPr>
        <p:txBody>
          <a:bodyPr vert="horz" lIns="0" tIns="0" rIns="0"/>
          <a:lstStyle>
            <a:lvl1pPr marL="0" indent="0" algn="l" defTabSz="407979" rtl="0" eaLnBrk="1" latinLnBrk="0" hangingPunct="1">
              <a:spcBef>
                <a:spcPct val="20000"/>
              </a:spcBef>
              <a:buFontTx/>
              <a:buNone/>
              <a:defRPr sz="1700" kern="1200">
                <a:solidFill>
                  <a:srgbClr val="000000"/>
                </a:solidFill>
                <a:latin typeface="+mn-lt"/>
                <a:ea typeface="+mn-ea"/>
                <a:cs typeface="+mn-cs"/>
              </a:defRPr>
            </a:lvl1pPr>
            <a:lvl2pPr marL="662965" indent="-254987" algn="l" defTabSz="407979" rtl="0" eaLnBrk="1" latinLnBrk="0" hangingPunct="1">
              <a:spcBef>
                <a:spcPct val="20000"/>
              </a:spcBef>
              <a:buFont typeface="Arial"/>
              <a:buChar char="–"/>
              <a:defRPr sz="2500" kern="1200">
                <a:solidFill>
                  <a:schemeClr val="tx1"/>
                </a:solidFill>
                <a:latin typeface="+mn-lt"/>
                <a:ea typeface="+mn-ea"/>
                <a:cs typeface="+mn-cs"/>
              </a:defRPr>
            </a:lvl2pPr>
            <a:lvl3pPr marL="1019947" indent="-203990" algn="l" defTabSz="407979" rtl="0" eaLnBrk="1" latinLnBrk="0" hangingPunct="1">
              <a:spcBef>
                <a:spcPct val="20000"/>
              </a:spcBef>
              <a:buFont typeface="Arial"/>
              <a:buChar char="•"/>
              <a:defRPr sz="2100" kern="1200">
                <a:solidFill>
                  <a:schemeClr val="tx1"/>
                </a:solidFill>
                <a:latin typeface="+mn-lt"/>
                <a:ea typeface="+mn-ea"/>
                <a:cs typeface="+mn-cs"/>
              </a:defRPr>
            </a:lvl3pPr>
            <a:lvl4pPr marL="1427926" indent="-203990" algn="l" defTabSz="407979" rtl="0" eaLnBrk="1" latinLnBrk="0" hangingPunct="1">
              <a:spcBef>
                <a:spcPct val="20000"/>
              </a:spcBef>
              <a:buFont typeface="Arial"/>
              <a:buChar char="–"/>
              <a:defRPr sz="1800" kern="1200">
                <a:solidFill>
                  <a:schemeClr val="tx1"/>
                </a:solidFill>
                <a:latin typeface="+mn-lt"/>
                <a:ea typeface="+mn-ea"/>
                <a:cs typeface="+mn-cs"/>
              </a:defRPr>
            </a:lvl4pPr>
            <a:lvl5pPr marL="1835905" indent="-203990" algn="l" defTabSz="407979" rtl="0" eaLnBrk="1" latinLnBrk="0" hangingPunct="1">
              <a:spcBef>
                <a:spcPct val="20000"/>
              </a:spcBef>
              <a:buFont typeface="Arial"/>
              <a:buChar char="»"/>
              <a:defRPr sz="1800" kern="1200">
                <a:solidFill>
                  <a:schemeClr val="tx1"/>
                </a:solidFill>
                <a:latin typeface="+mn-lt"/>
                <a:ea typeface="+mn-ea"/>
                <a:cs typeface="+mn-cs"/>
              </a:defRPr>
            </a:lvl5pPr>
            <a:lvl6pPr marL="2243883" indent="-203990" algn="l" defTabSz="407979" rtl="0" eaLnBrk="1" latinLnBrk="0" hangingPunct="1">
              <a:spcBef>
                <a:spcPct val="20000"/>
              </a:spcBef>
              <a:buFont typeface="Arial"/>
              <a:buChar char="•"/>
              <a:defRPr sz="1800" kern="1200">
                <a:solidFill>
                  <a:schemeClr val="tx1"/>
                </a:solidFill>
                <a:latin typeface="+mn-lt"/>
                <a:ea typeface="+mn-ea"/>
                <a:cs typeface="+mn-cs"/>
              </a:defRPr>
            </a:lvl6pPr>
            <a:lvl7pPr marL="2651862" indent="-203990" algn="l" defTabSz="407979" rtl="0" eaLnBrk="1" latinLnBrk="0" hangingPunct="1">
              <a:spcBef>
                <a:spcPct val="20000"/>
              </a:spcBef>
              <a:buFont typeface="Arial"/>
              <a:buChar char="•"/>
              <a:defRPr sz="1800" kern="1200">
                <a:solidFill>
                  <a:schemeClr val="tx1"/>
                </a:solidFill>
                <a:latin typeface="+mn-lt"/>
                <a:ea typeface="+mn-ea"/>
                <a:cs typeface="+mn-cs"/>
              </a:defRPr>
            </a:lvl7pPr>
            <a:lvl8pPr marL="3059841" indent="-203990" algn="l" defTabSz="407979" rtl="0" eaLnBrk="1" latinLnBrk="0" hangingPunct="1">
              <a:spcBef>
                <a:spcPct val="20000"/>
              </a:spcBef>
              <a:buFont typeface="Arial"/>
              <a:buChar char="•"/>
              <a:defRPr sz="1800" kern="1200">
                <a:solidFill>
                  <a:schemeClr val="tx1"/>
                </a:solidFill>
                <a:latin typeface="+mn-lt"/>
                <a:ea typeface="+mn-ea"/>
                <a:cs typeface="+mn-cs"/>
              </a:defRPr>
            </a:lvl8pPr>
            <a:lvl9pPr marL="3467820" indent="-203990" algn="l" defTabSz="407979" rtl="0" eaLnBrk="1" latinLnBrk="0" hangingPunct="1">
              <a:spcBef>
                <a:spcPct val="20000"/>
              </a:spcBef>
              <a:buFont typeface="Arial"/>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GB" sz="1400" dirty="0"/>
              <a:t>The global financial crisis (2008/2009) brought with it a </a:t>
            </a:r>
            <a:r>
              <a:rPr lang="en-GB" sz="1400" b="1" dirty="0"/>
              <a:t>structural change </a:t>
            </a:r>
            <a:r>
              <a:rPr lang="en-GB" sz="1400" dirty="0"/>
              <a:t>to the make-up of the NI labour market.</a:t>
            </a:r>
          </a:p>
          <a:p>
            <a:pPr marL="285750" indent="-285750">
              <a:buFont typeface="Arial" panose="020B0604020202020204" pitchFamily="34" charset="0"/>
              <a:buChar char="•"/>
            </a:pPr>
            <a:endParaRPr lang="en-GB" sz="1400" dirty="0"/>
          </a:p>
          <a:p>
            <a:pPr marL="285750" indent="-285750">
              <a:buFont typeface="Arial" panose="020B0604020202020204" pitchFamily="34" charset="0"/>
              <a:buChar char="•"/>
            </a:pPr>
            <a:r>
              <a:rPr lang="en-GB" sz="1400" dirty="0"/>
              <a:t>Over the past decade migrant workers from EU economies have driven employment in NI beyond the pre-crisis levels.</a:t>
            </a:r>
          </a:p>
          <a:p>
            <a:pPr marL="285750" indent="-285750">
              <a:buFont typeface="Arial" panose="020B0604020202020204" pitchFamily="34" charset="0"/>
              <a:buChar char="•"/>
            </a:pPr>
            <a:endParaRPr lang="en-GB" sz="1400" dirty="0"/>
          </a:p>
          <a:p>
            <a:pPr marL="285750" indent="-285750">
              <a:buFont typeface="Arial" panose="020B0604020202020204" pitchFamily="34" charset="0"/>
              <a:buChar char="•"/>
            </a:pPr>
            <a:r>
              <a:rPr lang="en-GB" sz="1400" dirty="0"/>
              <a:t>Increasingly </a:t>
            </a:r>
            <a:r>
              <a:rPr lang="en-GB" sz="1400" b="1" dirty="0"/>
              <a:t>filling skills gaps </a:t>
            </a:r>
            <a:r>
              <a:rPr lang="en-GB" sz="1400" dirty="0"/>
              <a:t>through all levels of occupational complexity.</a:t>
            </a:r>
          </a:p>
          <a:p>
            <a:pPr marL="285750" indent="-285750">
              <a:buFont typeface="Arial" panose="020B0604020202020204" pitchFamily="34" charset="0"/>
              <a:buChar char="•"/>
            </a:pPr>
            <a:endParaRPr lang="en-GB" sz="1400" dirty="0"/>
          </a:p>
          <a:p>
            <a:pPr marL="285750" indent="-285750">
              <a:buFont typeface="Arial" panose="020B0604020202020204" pitchFamily="34" charset="0"/>
              <a:buChar char="•"/>
            </a:pPr>
            <a:r>
              <a:rPr lang="en-GB" sz="1400" dirty="0"/>
              <a:t>NI has welcomed </a:t>
            </a:r>
            <a:r>
              <a:rPr lang="en-GB" sz="1400" b="1" dirty="0"/>
              <a:t>38,000 migrants to work within its borders</a:t>
            </a:r>
            <a:r>
              <a:rPr lang="en-GB" sz="1400" dirty="0"/>
              <a:t> over the past 10 years.</a:t>
            </a:r>
          </a:p>
        </p:txBody>
      </p:sp>
      <p:pic>
        <p:nvPicPr>
          <p:cNvPr id="6" name="Picture 5">
            <a:extLst>
              <a:ext uri="{FF2B5EF4-FFF2-40B4-BE49-F238E27FC236}">
                <a16:creationId xmlns:a16="http://schemas.microsoft.com/office/drawing/2014/main" id="{3C414F9C-5FF2-4057-AF72-261DEB6D25DC}"/>
              </a:ext>
            </a:extLst>
          </p:cNvPr>
          <p:cNvPicPr>
            <a:picLocks noChangeAspect="1"/>
          </p:cNvPicPr>
          <p:nvPr/>
        </p:nvPicPr>
        <p:blipFill>
          <a:blip r:embed="rId2">
            <a:lum/>
            <a:alphaModFix/>
          </a:blip>
          <a:srcRect/>
          <a:stretch>
            <a:fillRect/>
          </a:stretch>
        </p:blipFill>
        <p:spPr>
          <a:xfrm>
            <a:off x="4193177" y="881931"/>
            <a:ext cx="4514248" cy="3605159"/>
          </a:xfrm>
          <a:prstGeom prst="rect">
            <a:avLst/>
          </a:prstGeom>
          <a:noFill/>
          <a:ln>
            <a:noFill/>
          </a:ln>
        </p:spPr>
      </p:pic>
    </p:spTree>
    <p:extLst>
      <p:ext uri="{BB962C8B-B14F-4D97-AF65-F5344CB8AC3E}">
        <p14:creationId xmlns:p14="http://schemas.microsoft.com/office/powerpoint/2010/main" val="29044888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0316" y="307286"/>
            <a:ext cx="8207110" cy="534483"/>
          </a:xfrm>
        </p:spPr>
        <p:txBody>
          <a:bodyPr/>
          <a:lstStyle/>
          <a:p>
            <a:r>
              <a:rPr lang="en-GB" sz="2400" dirty="0"/>
              <a:t>Geography of Migrant inflows</a:t>
            </a:r>
          </a:p>
        </p:txBody>
      </p:sp>
      <p:pic>
        <p:nvPicPr>
          <p:cNvPr id="6" name="Picture 5">
            <a:extLst>
              <a:ext uri="{FF2B5EF4-FFF2-40B4-BE49-F238E27FC236}">
                <a16:creationId xmlns:a16="http://schemas.microsoft.com/office/drawing/2014/main" id="{919A4650-1542-455F-98AE-D3482B5331F6}"/>
              </a:ext>
            </a:extLst>
          </p:cNvPr>
          <p:cNvPicPr>
            <a:picLocks noChangeAspect="1"/>
          </p:cNvPicPr>
          <p:nvPr/>
        </p:nvPicPr>
        <p:blipFill>
          <a:blip r:embed="rId2">
            <a:lum/>
            <a:alphaModFix/>
          </a:blip>
          <a:srcRect/>
          <a:stretch>
            <a:fillRect/>
          </a:stretch>
        </p:blipFill>
        <p:spPr>
          <a:xfrm>
            <a:off x="500316" y="1298146"/>
            <a:ext cx="3626158" cy="2619267"/>
          </a:xfrm>
          <a:prstGeom prst="rect">
            <a:avLst/>
          </a:prstGeom>
          <a:noFill/>
          <a:ln>
            <a:noFill/>
          </a:ln>
        </p:spPr>
      </p:pic>
      <p:pic>
        <p:nvPicPr>
          <p:cNvPr id="7" name="Picture 6">
            <a:extLst>
              <a:ext uri="{FF2B5EF4-FFF2-40B4-BE49-F238E27FC236}">
                <a16:creationId xmlns:a16="http://schemas.microsoft.com/office/drawing/2014/main" id="{7F05995E-D14E-49C8-AF7A-89EE6CA1D1D1}"/>
              </a:ext>
            </a:extLst>
          </p:cNvPr>
          <p:cNvPicPr>
            <a:picLocks noChangeAspect="1"/>
          </p:cNvPicPr>
          <p:nvPr/>
        </p:nvPicPr>
        <p:blipFill>
          <a:blip r:embed="rId3">
            <a:lum/>
            <a:alphaModFix/>
          </a:blip>
          <a:srcRect/>
          <a:stretch>
            <a:fillRect/>
          </a:stretch>
        </p:blipFill>
        <p:spPr>
          <a:xfrm>
            <a:off x="5113032" y="1298146"/>
            <a:ext cx="3465867" cy="2561928"/>
          </a:xfrm>
          <a:prstGeom prst="rect">
            <a:avLst/>
          </a:prstGeom>
          <a:noFill/>
          <a:ln>
            <a:noFill/>
          </a:ln>
        </p:spPr>
      </p:pic>
      <p:pic>
        <p:nvPicPr>
          <p:cNvPr id="8" name="Picture 7">
            <a:extLst>
              <a:ext uri="{FF2B5EF4-FFF2-40B4-BE49-F238E27FC236}">
                <a16:creationId xmlns:a16="http://schemas.microsoft.com/office/drawing/2014/main" id="{47062081-23D2-411E-9F9D-F205F3A27A1B}"/>
              </a:ext>
            </a:extLst>
          </p:cNvPr>
          <p:cNvPicPr>
            <a:picLocks noChangeAspect="1"/>
          </p:cNvPicPr>
          <p:nvPr/>
        </p:nvPicPr>
        <p:blipFill>
          <a:blip r:embed="rId4">
            <a:lum/>
            <a:alphaModFix/>
          </a:blip>
          <a:srcRect/>
          <a:stretch>
            <a:fillRect/>
          </a:stretch>
        </p:blipFill>
        <p:spPr>
          <a:xfrm>
            <a:off x="378823" y="1412286"/>
            <a:ext cx="635860" cy="582801"/>
          </a:xfrm>
          <a:prstGeom prst="rect">
            <a:avLst/>
          </a:prstGeom>
          <a:noFill/>
          <a:ln>
            <a:noFill/>
          </a:ln>
        </p:spPr>
      </p:pic>
      <p:pic>
        <p:nvPicPr>
          <p:cNvPr id="9" name="Picture 8">
            <a:extLst>
              <a:ext uri="{FF2B5EF4-FFF2-40B4-BE49-F238E27FC236}">
                <a16:creationId xmlns:a16="http://schemas.microsoft.com/office/drawing/2014/main" id="{9D8024FE-0638-467D-9034-4607470D6C36}"/>
              </a:ext>
            </a:extLst>
          </p:cNvPr>
          <p:cNvPicPr>
            <a:picLocks noChangeAspect="1"/>
          </p:cNvPicPr>
          <p:nvPr/>
        </p:nvPicPr>
        <p:blipFill>
          <a:blip r:embed="rId5">
            <a:lum/>
            <a:alphaModFix/>
          </a:blip>
          <a:srcRect/>
          <a:stretch>
            <a:fillRect/>
          </a:stretch>
        </p:blipFill>
        <p:spPr>
          <a:xfrm>
            <a:off x="8158443" y="1404256"/>
            <a:ext cx="606733" cy="574855"/>
          </a:xfrm>
          <a:prstGeom prst="rect">
            <a:avLst/>
          </a:prstGeom>
          <a:noFill/>
          <a:ln>
            <a:noFill/>
          </a:ln>
        </p:spPr>
      </p:pic>
      <p:sp>
        <p:nvSpPr>
          <p:cNvPr id="10" name="TextBox 9">
            <a:extLst>
              <a:ext uri="{FF2B5EF4-FFF2-40B4-BE49-F238E27FC236}">
                <a16:creationId xmlns:a16="http://schemas.microsoft.com/office/drawing/2014/main" id="{7950DDD9-87E3-421E-9B79-B725C2ACA51A}"/>
              </a:ext>
            </a:extLst>
          </p:cNvPr>
          <p:cNvSpPr txBox="1"/>
          <p:nvPr/>
        </p:nvSpPr>
        <p:spPr>
          <a:xfrm>
            <a:off x="323336" y="936000"/>
            <a:ext cx="3175013" cy="238355"/>
          </a:xfrm>
          <a:prstGeom prst="rect">
            <a:avLst/>
          </a:prstGeom>
          <a:noFill/>
          <a:ln>
            <a:noFill/>
          </a:ln>
        </p:spPr>
        <p:txBody>
          <a:bodyPr wrap="none" lIns="90000" tIns="45000" rIns="90000" bIns="45000" anchorCtr="0" compatLnSpc="0">
            <a:spAutoFit/>
          </a:bodyPr>
          <a:lstStyle/>
          <a:p>
            <a:pPr marL="0" marR="0" lvl="0" indent="0" hangingPunct="0">
              <a:lnSpc>
                <a:spcPct val="100000"/>
              </a:lnSpc>
              <a:spcBef>
                <a:spcPts val="0"/>
              </a:spcBef>
              <a:spcAft>
                <a:spcPts val="0"/>
              </a:spcAft>
              <a:buNone/>
              <a:tabLst/>
            </a:pPr>
            <a:r>
              <a:rPr lang="en-GB" sz="1000" b="1" i="0" u="none" strike="noStrike" kern="1200" cap="none" dirty="0">
                <a:ln>
                  <a:noFill/>
                </a:ln>
                <a:solidFill>
                  <a:srgbClr val="292929"/>
                </a:solidFill>
                <a:ea typeface="Noto Sans CJK SC Regular" pitchFamily="2"/>
                <a:cs typeface="Lohit Devanagari" pitchFamily="2"/>
              </a:rPr>
              <a:t>Net international migration by district, 2006–2016</a:t>
            </a:r>
          </a:p>
        </p:txBody>
      </p:sp>
      <p:sp>
        <p:nvSpPr>
          <p:cNvPr id="11" name="TextBox 10">
            <a:extLst>
              <a:ext uri="{FF2B5EF4-FFF2-40B4-BE49-F238E27FC236}">
                <a16:creationId xmlns:a16="http://schemas.microsoft.com/office/drawing/2014/main" id="{7583FB24-FDAA-41DD-B587-B4CD6D65C3B1}"/>
              </a:ext>
            </a:extLst>
          </p:cNvPr>
          <p:cNvSpPr txBox="1"/>
          <p:nvPr/>
        </p:nvSpPr>
        <p:spPr>
          <a:xfrm>
            <a:off x="4663535" y="936000"/>
            <a:ext cx="3110637" cy="238355"/>
          </a:xfrm>
          <a:prstGeom prst="rect">
            <a:avLst/>
          </a:prstGeom>
          <a:noFill/>
          <a:ln>
            <a:noFill/>
          </a:ln>
        </p:spPr>
        <p:txBody>
          <a:bodyPr wrap="none" lIns="90000" tIns="45000" rIns="90000" bIns="45000" anchorCtr="0" compatLnSpc="0">
            <a:spAutoFit/>
          </a:bodyPr>
          <a:lstStyle/>
          <a:p>
            <a:pPr marL="0" marR="0" lvl="0" indent="0" hangingPunct="0">
              <a:lnSpc>
                <a:spcPct val="100000"/>
              </a:lnSpc>
              <a:spcBef>
                <a:spcPts val="0"/>
              </a:spcBef>
              <a:spcAft>
                <a:spcPts val="0"/>
              </a:spcAft>
              <a:buNone/>
              <a:tabLst/>
            </a:pPr>
            <a:r>
              <a:rPr lang="en-GB" sz="1000" b="1" i="0" u="none" strike="noStrike" kern="1200" cap="none" dirty="0">
                <a:ln>
                  <a:noFill/>
                </a:ln>
                <a:solidFill>
                  <a:srgbClr val="292929"/>
                </a:solidFill>
                <a:ea typeface="Noto Sans CJK SC Regular" pitchFamily="2"/>
                <a:cs typeface="Lohit Devanagari" pitchFamily="2"/>
              </a:rPr>
              <a:t>Births to non-UK mothers by district, 2006–2016</a:t>
            </a:r>
          </a:p>
        </p:txBody>
      </p:sp>
      <p:sp>
        <p:nvSpPr>
          <p:cNvPr id="12" name="Text Placeholder 4">
            <a:extLst>
              <a:ext uri="{FF2B5EF4-FFF2-40B4-BE49-F238E27FC236}">
                <a16:creationId xmlns:a16="http://schemas.microsoft.com/office/drawing/2014/main" id="{22DCAC68-E6DB-425D-9FDC-EF4C58C7AB50}"/>
              </a:ext>
            </a:extLst>
          </p:cNvPr>
          <p:cNvSpPr txBox="1">
            <a:spLocks/>
          </p:cNvSpPr>
          <p:nvPr/>
        </p:nvSpPr>
        <p:spPr>
          <a:xfrm>
            <a:off x="530375" y="3966184"/>
            <a:ext cx="8015094" cy="881134"/>
          </a:xfrm>
          <a:prstGeom prst="rect">
            <a:avLst/>
          </a:prstGeom>
        </p:spPr>
        <p:txBody>
          <a:bodyPr vert="horz" lIns="0" tIns="0" rIns="0"/>
          <a:lstStyle>
            <a:lvl1pPr marL="0" indent="0" algn="l" defTabSz="407979" rtl="0" eaLnBrk="1" latinLnBrk="0" hangingPunct="1">
              <a:spcBef>
                <a:spcPct val="20000"/>
              </a:spcBef>
              <a:buFontTx/>
              <a:buNone/>
              <a:defRPr sz="1700" kern="1200">
                <a:solidFill>
                  <a:srgbClr val="000000"/>
                </a:solidFill>
                <a:latin typeface="+mn-lt"/>
                <a:ea typeface="+mn-ea"/>
                <a:cs typeface="+mn-cs"/>
              </a:defRPr>
            </a:lvl1pPr>
            <a:lvl2pPr marL="662965" indent="-254987" algn="l" defTabSz="407979" rtl="0" eaLnBrk="1" latinLnBrk="0" hangingPunct="1">
              <a:spcBef>
                <a:spcPct val="20000"/>
              </a:spcBef>
              <a:buFont typeface="Arial"/>
              <a:buChar char="–"/>
              <a:defRPr sz="2500" kern="1200">
                <a:solidFill>
                  <a:schemeClr val="tx1"/>
                </a:solidFill>
                <a:latin typeface="+mn-lt"/>
                <a:ea typeface="+mn-ea"/>
                <a:cs typeface="+mn-cs"/>
              </a:defRPr>
            </a:lvl2pPr>
            <a:lvl3pPr marL="1019947" indent="-203990" algn="l" defTabSz="407979" rtl="0" eaLnBrk="1" latinLnBrk="0" hangingPunct="1">
              <a:spcBef>
                <a:spcPct val="20000"/>
              </a:spcBef>
              <a:buFont typeface="Arial"/>
              <a:buChar char="•"/>
              <a:defRPr sz="2100" kern="1200">
                <a:solidFill>
                  <a:schemeClr val="tx1"/>
                </a:solidFill>
                <a:latin typeface="+mn-lt"/>
                <a:ea typeface="+mn-ea"/>
                <a:cs typeface="+mn-cs"/>
              </a:defRPr>
            </a:lvl3pPr>
            <a:lvl4pPr marL="1427926" indent="-203990" algn="l" defTabSz="407979" rtl="0" eaLnBrk="1" latinLnBrk="0" hangingPunct="1">
              <a:spcBef>
                <a:spcPct val="20000"/>
              </a:spcBef>
              <a:buFont typeface="Arial"/>
              <a:buChar char="–"/>
              <a:defRPr sz="1800" kern="1200">
                <a:solidFill>
                  <a:schemeClr val="tx1"/>
                </a:solidFill>
                <a:latin typeface="+mn-lt"/>
                <a:ea typeface="+mn-ea"/>
                <a:cs typeface="+mn-cs"/>
              </a:defRPr>
            </a:lvl4pPr>
            <a:lvl5pPr marL="1835905" indent="-203990" algn="l" defTabSz="407979" rtl="0" eaLnBrk="1" latinLnBrk="0" hangingPunct="1">
              <a:spcBef>
                <a:spcPct val="20000"/>
              </a:spcBef>
              <a:buFont typeface="Arial"/>
              <a:buChar char="»"/>
              <a:defRPr sz="1800" kern="1200">
                <a:solidFill>
                  <a:schemeClr val="tx1"/>
                </a:solidFill>
                <a:latin typeface="+mn-lt"/>
                <a:ea typeface="+mn-ea"/>
                <a:cs typeface="+mn-cs"/>
              </a:defRPr>
            </a:lvl5pPr>
            <a:lvl6pPr marL="2243883" indent="-203990" algn="l" defTabSz="407979" rtl="0" eaLnBrk="1" latinLnBrk="0" hangingPunct="1">
              <a:spcBef>
                <a:spcPct val="20000"/>
              </a:spcBef>
              <a:buFont typeface="Arial"/>
              <a:buChar char="•"/>
              <a:defRPr sz="1800" kern="1200">
                <a:solidFill>
                  <a:schemeClr val="tx1"/>
                </a:solidFill>
                <a:latin typeface="+mn-lt"/>
                <a:ea typeface="+mn-ea"/>
                <a:cs typeface="+mn-cs"/>
              </a:defRPr>
            </a:lvl6pPr>
            <a:lvl7pPr marL="2651862" indent="-203990" algn="l" defTabSz="407979" rtl="0" eaLnBrk="1" latinLnBrk="0" hangingPunct="1">
              <a:spcBef>
                <a:spcPct val="20000"/>
              </a:spcBef>
              <a:buFont typeface="Arial"/>
              <a:buChar char="•"/>
              <a:defRPr sz="1800" kern="1200">
                <a:solidFill>
                  <a:schemeClr val="tx1"/>
                </a:solidFill>
                <a:latin typeface="+mn-lt"/>
                <a:ea typeface="+mn-ea"/>
                <a:cs typeface="+mn-cs"/>
              </a:defRPr>
            </a:lvl7pPr>
            <a:lvl8pPr marL="3059841" indent="-203990" algn="l" defTabSz="407979" rtl="0" eaLnBrk="1" latinLnBrk="0" hangingPunct="1">
              <a:spcBef>
                <a:spcPct val="20000"/>
              </a:spcBef>
              <a:buFont typeface="Arial"/>
              <a:buChar char="•"/>
              <a:defRPr sz="1800" kern="1200">
                <a:solidFill>
                  <a:schemeClr val="tx1"/>
                </a:solidFill>
                <a:latin typeface="+mn-lt"/>
                <a:ea typeface="+mn-ea"/>
                <a:cs typeface="+mn-cs"/>
              </a:defRPr>
            </a:lvl8pPr>
            <a:lvl9pPr marL="3467820" indent="-203990" algn="l" defTabSz="407979" rtl="0" eaLnBrk="1" latinLnBrk="0" hangingPunct="1">
              <a:spcBef>
                <a:spcPct val="20000"/>
              </a:spcBef>
              <a:buFont typeface="Arial"/>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GB" sz="1500" dirty="0"/>
              <a:t>Overall, </a:t>
            </a:r>
            <a:r>
              <a:rPr lang="en-GB" sz="1500" b="1" dirty="0"/>
              <a:t>8% </a:t>
            </a:r>
            <a:r>
              <a:rPr lang="en-GB" sz="1500" dirty="0"/>
              <a:t>of Northern Ireland’s population was born overseas (149,000 people) – 5.5% from the EEA and 2.5% from the rest of the world.</a:t>
            </a:r>
          </a:p>
        </p:txBody>
      </p:sp>
    </p:spTree>
    <p:extLst>
      <p:ext uri="{BB962C8B-B14F-4D97-AF65-F5344CB8AC3E}">
        <p14:creationId xmlns:p14="http://schemas.microsoft.com/office/powerpoint/2010/main" val="19846303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0316" y="312503"/>
            <a:ext cx="8207110" cy="534483"/>
          </a:xfrm>
        </p:spPr>
        <p:txBody>
          <a:bodyPr/>
          <a:lstStyle/>
          <a:p>
            <a:r>
              <a:rPr lang="en-GB" sz="2400" dirty="0"/>
              <a:t>Threshold: Average industry wages in NI</a:t>
            </a:r>
          </a:p>
        </p:txBody>
      </p:sp>
      <p:pic>
        <p:nvPicPr>
          <p:cNvPr id="6" name="Picture 5">
            <a:extLst>
              <a:ext uri="{FF2B5EF4-FFF2-40B4-BE49-F238E27FC236}">
                <a16:creationId xmlns:a16="http://schemas.microsoft.com/office/drawing/2014/main" id="{DDDA0629-F25A-4435-8A9B-8CF8266F832A}"/>
              </a:ext>
            </a:extLst>
          </p:cNvPr>
          <p:cNvPicPr>
            <a:picLocks noChangeAspect="1"/>
          </p:cNvPicPr>
          <p:nvPr/>
        </p:nvPicPr>
        <p:blipFill>
          <a:blip r:embed="rId2">
            <a:lum/>
            <a:alphaModFix/>
          </a:blip>
          <a:srcRect/>
          <a:stretch>
            <a:fillRect/>
          </a:stretch>
        </p:blipFill>
        <p:spPr>
          <a:xfrm>
            <a:off x="0" y="1102292"/>
            <a:ext cx="5226743" cy="3346843"/>
          </a:xfrm>
          <a:prstGeom prst="rect">
            <a:avLst/>
          </a:prstGeom>
          <a:noFill/>
          <a:ln>
            <a:noFill/>
          </a:ln>
        </p:spPr>
      </p:pic>
      <p:sp>
        <p:nvSpPr>
          <p:cNvPr id="8" name="Text Placeholder 4">
            <a:extLst>
              <a:ext uri="{FF2B5EF4-FFF2-40B4-BE49-F238E27FC236}">
                <a16:creationId xmlns:a16="http://schemas.microsoft.com/office/drawing/2014/main" id="{6ACDCA4A-C13E-4C67-B79D-709210E48D78}"/>
              </a:ext>
            </a:extLst>
          </p:cNvPr>
          <p:cNvSpPr txBox="1">
            <a:spLocks/>
          </p:cNvSpPr>
          <p:nvPr/>
        </p:nvSpPr>
        <p:spPr>
          <a:xfrm>
            <a:off x="5505994" y="847129"/>
            <a:ext cx="3201433" cy="3857171"/>
          </a:xfrm>
          <a:prstGeom prst="rect">
            <a:avLst/>
          </a:prstGeom>
        </p:spPr>
        <p:txBody>
          <a:bodyPr vert="horz" lIns="0" tIns="0" rIns="0"/>
          <a:lstStyle>
            <a:lvl1pPr marL="0" indent="0" algn="l" defTabSz="407979" rtl="0" eaLnBrk="1" latinLnBrk="0" hangingPunct="1">
              <a:spcBef>
                <a:spcPct val="20000"/>
              </a:spcBef>
              <a:buFontTx/>
              <a:buNone/>
              <a:defRPr sz="1700" kern="1200">
                <a:solidFill>
                  <a:srgbClr val="000000"/>
                </a:solidFill>
                <a:latin typeface="+mn-lt"/>
                <a:ea typeface="+mn-ea"/>
                <a:cs typeface="+mn-cs"/>
              </a:defRPr>
            </a:lvl1pPr>
            <a:lvl2pPr marL="662965" indent="-254987" algn="l" defTabSz="407979" rtl="0" eaLnBrk="1" latinLnBrk="0" hangingPunct="1">
              <a:spcBef>
                <a:spcPct val="20000"/>
              </a:spcBef>
              <a:buFont typeface="Arial"/>
              <a:buChar char="–"/>
              <a:defRPr sz="2500" kern="1200">
                <a:solidFill>
                  <a:schemeClr val="tx1"/>
                </a:solidFill>
                <a:latin typeface="+mn-lt"/>
                <a:ea typeface="+mn-ea"/>
                <a:cs typeface="+mn-cs"/>
              </a:defRPr>
            </a:lvl2pPr>
            <a:lvl3pPr marL="1019947" indent="-203990" algn="l" defTabSz="407979" rtl="0" eaLnBrk="1" latinLnBrk="0" hangingPunct="1">
              <a:spcBef>
                <a:spcPct val="20000"/>
              </a:spcBef>
              <a:buFont typeface="Arial"/>
              <a:buChar char="•"/>
              <a:defRPr sz="2100" kern="1200">
                <a:solidFill>
                  <a:schemeClr val="tx1"/>
                </a:solidFill>
                <a:latin typeface="+mn-lt"/>
                <a:ea typeface="+mn-ea"/>
                <a:cs typeface="+mn-cs"/>
              </a:defRPr>
            </a:lvl3pPr>
            <a:lvl4pPr marL="1427926" indent="-203990" algn="l" defTabSz="407979" rtl="0" eaLnBrk="1" latinLnBrk="0" hangingPunct="1">
              <a:spcBef>
                <a:spcPct val="20000"/>
              </a:spcBef>
              <a:buFont typeface="Arial"/>
              <a:buChar char="–"/>
              <a:defRPr sz="1800" kern="1200">
                <a:solidFill>
                  <a:schemeClr val="tx1"/>
                </a:solidFill>
                <a:latin typeface="+mn-lt"/>
                <a:ea typeface="+mn-ea"/>
                <a:cs typeface="+mn-cs"/>
              </a:defRPr>
            </a:lvl4pPr>
            <a:lvl5pPr marL="1835905" indent="-203990" algn="l" defTabSz="407979" rtl="0" eaLnBrk="1" latinLnBrk="0" hangingPunct="1">
              <a:spcBef>
                <a:spcPct val="20000"/>
              </a:spcBef>
              <a:buFont typeface="Arial"/>
              <a:buChar char="»"/>
              <a:defRPr sz="1800" kern="1200">
                <a:solidFill>
                  <a:schemeClr val="tx1"/>
                </a:solidFill>
                <a:latin typeface="+mn-lt"/>
                <a:ea typeface="+mn-ea"/>
                <a:cs typeface="+mn-cs"/>
              </a:defRPr>
            </a:lvl5pPr>
            <a:lvl6pPr marL="2243883" indent="-203990" algn="l" defTabSz="407979" rtl="0" eaLnBrk="1" latinLnBrk="0" hangingPunct="1">
              <a:spcBef>
                <a:spcPct val="20000"/>
              </a:spcBef>
              <a:buFont typeface="Arial"/>
              <a:buChar char="•"/>
              <a:defRPr sz="1800" kern="1200">
                <a:solidFill>
                  <a:schemeClr val="tx1"/>
                </a:solidFill>
                <a:latin typeface="+mn-lt"/>
                <a:ea typeface="+mn-ea"/>
                <a:cs typeface="+mn-cs"/>
              </a:defRPr>
            </a:lvl6pPr>
            <a:lvl7pPr marL="2651862" indent="-203990" algn="l" defTabSz="407979" rtl="0" eaLnBrk="1" latinLnBrk="0" hangingPunct="1">
              <a:spcBef>
                <a:spcPct val="20000"/>
              </a:spcBef>
              <a:buFont typeface="Arial"/>
              <a:buChar char="•"/>
              <a:defRPr sz="1800" kern="1200">
                <a:solidFill>
                  <a:schemeClr val="tx1"/>
                </a:solidFill>
                <a:latin typeface="+mn-lt"/>
                <a:ea typeface="+mn-ea"/>
                <a:cs typeface="+mn-cs"/>
              </a:defRPr>
            </a:lvl7pPr>
            <a:lvl8pPr marL="3059841" indent="-203990" algn="l" defTabSz="407979" rtl="0" eaLnBrk="1" latinLnBrk="0" hangingPunct="1">
              <a:spcBef>
                <a:spcPct val="20000"/>
              </a:spcBef>
              <a:buFont typeface="Arial"/>
              <a:buChar char="•"/>
              <a:defRPr sz="1800" kern="1200">
                <a:solidFill>
                  <a:schemeClr val="tx1"/>
                </a:solidFill>
                <a:latin typeface="+mn-lt"/>
                <a:ea typeface="+mn-ea"/>
                <a:cs typeface="+mn-cs"/>
              </a:defRPr>
            </a:lvl8pPr>
            <a:lvl9pPr marL="3467820" indent="-203990" algn="l" defTabSz="407979" rtl="0" eaLnBrk="1" latinLnBrk="0" hangingPunct="1">
              <a:spcBef>
                <a:spcPct val="20000"/>
              </a:spcBef>
              <a:buFont typeface="Arial"/>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GB" sz="1400" dirty="0"/>
              <a:t>The </a:t>
            </a:r>
            <a:r>
              <a:rPr lang="en-GB" sz="1400" b="1" dirty="0"/>
              <a:t>median</a:t>
            </a:r>
            <a:r>
              <a:rPr lang="en-GB" sz="1400" dirty="0"/>
              <a:t> (</a:t>
            </a:r>
            <a:r>
              <a:rPr lang="en-GB" sz="1400" i="1" dirty="0"/>
              <a:t>mean</a:t>
            </a:r>
            <a:r>
              <a:rPr lang="en-GB" sz="1400" dirty="0"/>
              <a:t>) wage in Northern Ireland is </a:t>
            </a:r>
            <a:r>
              <a:rPr lang="en-GB" sz="1400" b="1" dirty="0"/>
              <a:t>£22,016 </a:t>
            </a:r>
            <a:r>
              <a:rPr lang="en-GB" sz="1400" dirty="0"/>
              <a:t>(</a:t>
            </a:r>
            <a:r>
              <a:rPr lang="en-GB" sz="1400" i="1" dirty="0"/>
              <a:t>£25,704</a:t>
            </a:r>
            <a:r>
              <a:rPr lang="en-GB" sz="1400" dirty="0"/>
              <a:t>) compared to the UK’s </a:t>
            </a:r>
            <a:r>
              <a:rPr lang="en-GB" sz="1400" b="1" dirty="0"/>
              <a:t>£24,006 </a:t>
            </a:r>
            <a:r>
              <a:rPr lang="en-GB" sz="1400" dirty="0"/>
              <a:t>(</a:t>
            </a:r>
            <a:r>
              <a:rPr lang="en-GB" sz="1400" i="1" dirty="0"/>
              <a:t>£29,832</a:t>
            </a:r>
            <a:r>
              <a:rPr lang="en-GB" sz="1400" dirty="0"/>
              <a:t>).</a:t>
            </a:r>
          </a:p>
          <a:p>
            <a:pPr marL="285750" indent="-285750">
              <a:buFont typeface="Arial" panose="020B0604020202020204" pitchFamily="34" charset="0"/>
              <a:buChar char="•"/>
            </a:pPr>
            <a:endParaRPr lang="en-GB" sz="1400" dirty="0"/>
          </a:p>
          <a:p>
            <a:pPr marL="285750" indent="-285750">
              <a:buFont typeface="Arial" panose="020B0604020202020204" pitchFamily="34" charset="0"/>
              <a:buChar char="•"/>
            </a:pPr>
            <a:r>
              <a:rPr lang="en-GB" sz="1400" dirty="0"/>
              <a:t>Taking median wages, 83% of industries currently do not provide a salary equal to or above £30,000.</a:t>
            </a:r>
          </a:p>
          <a:p>
            <a:pPr marL="285750" indent="-285750">
              <a:buFont typeface="Arial" panose="020B0604020202020204" pitchFamily="34" charset="0"/>
              <a:buChar char="•"/>
            </a:pPr>
            <a:endParaRPr lang="en-GB" sz="1400" dirty="0"/>
          </a:p>
          <a:p>
            <a:pPr marL="285750" indent="-285750">
              <a:buFont typeface="Arial" panose="020B0604020202020204" pitchFamily="34" charset="0"/>
              <a:buChar char="•"/>
            </a:pPr>
            <a:r>
              <a:rPr lang="en-GB" sz="1400" dirty="0"/>
              <a:t>This is compared to 55% of industries, on average, in the UK as a whole.</a:t>
            </a:r>
          </a:p>
          <a:p>
            <a:pPr marL="285750" indent="-285750">
              <a:buFont typeface="Arial" panose="020B0604020202020204" pitchFamily="34" charset="0"/>
              <a:buChar char="•"/>
            </a:pPr>
            <a:endParaRPr lang="en-GB" sz="1400" dirty="0"/>
          </a:p>
          <a:p>
            <a:pPr marL="285750" indent="-285750">
              <a:buFont typeface="Arial" panose="020B0604020202020204" pitchFamily="34" charset="0"/>
              <a:buChar char="•"/>
            </a:pPr>
            <a:r>
              <a:rPr lang="en-GB" sz="1400" dirty="0"/>
              <a:t>Importantly, </a:t>
            </a:r>
            <a:r>
              <a:rPr lang="en-GB" sz="1400" b="1" dirty="0"/>
              <a:t>37%</a:t>
            </a:r>
            <a:r>
              <a:rPr lang="en-GB" sz="1400" dirty="0"/>
              <a:t> of workers in food and drink manufacturing and </a:t>
            </a:r>
            <a:r>
              <a:rPr lang="en-GB" sz="1400" b="1" dirty="0"/>
              <a:t>11%</a:t>
            </a:r>
            <a:r>
              <a:rPr lang="en-GB" sz="1400" dirty="0"/>
              <a:t> in manufacturing are EEA nationals.</a:t>
            </a:r>
          </a:p>
        </p:txBody>
      </p:sp>
    </p:spTree>
    <p:extLst>
      <p:ext uri="{BB962C8B-B14F-4D97-AF65-F5344CB8AC3E}">
        <p14:creationId xmlns:p14="http://schemas.microsoft.com/office/powerpoint/2010/main" val="4190582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0316" y="312503"/>
            <a:ext cx="8207110" cy="534483"/>
          </a:xfrm>
        </p:spPr>
        <p:txBody>
          <a:bodyPr/>
          <a:lstStyle/>
          <a:p>
            <a:r>
              <a:rPr lang="en-GB" sz="2400" dirty="0"/>
              <a:t>Threshold: Average industry wages in UK</a:t>
            </a:r>
          </a:p>
        </p:txBody>
      </p:sp>
      <p:pic>
        <p:nvPicPr>
          <p:cNvPr id="5" name="Picture 4">
            <a:extLst>
              <a:ext uri="{FF2B5EF4-FFF2-40B4-BE49-F238E27FC236}">
                <a16:creationId xmlns:a16="http://schemas.microsoft.com/office/drawing/2014/main" id="{037172CC-2D59-4AD8-B0CA-69E1DFD6CBA7}"/>
              </a:ext>
            </a:extLst>
          </p:cNvPr>
          <p:cNvPicPr>
            <a:picLocks noChangeAspect="1"/>
          </p:cNvPicPr>
          <p:nvPr/>
        </p:nvPicPr>
        <p:blipFill>
          <a:blip r:embed="rId2">
            <a:lum/>
            <a:alphaModFix/>
          </a:blip>
          <a:srcRect/>
          <a:stretch>
            <a:fillRect/>
          </a:stretch>
        </p:blipFill>
        <p:spPr>
          <a:xfrm>
            <a:off x="-52617" y="1156064"/>
            <a:ext cx="5449290" cy="3230331"/>
          </a:xfrm>
          <a:prstGeom prst="rect">
            <a:avLst/>
          </a:prstGeom>
          <a:noFill/>
          <a:ln>
            <a:noFill/>
          </a:ln>
        </p:spPr>
      </p:pic>
      <p:sp>
        <p:nvSpPr>
          <p:cNvPr id="9" name="Text Placeholder 4">
            <a:extLst>
              <a:ext uri="{FF2B5EF4-FFF2-40B4-BE49-F238E27FC236}">
                <a16:creationId xmlns:a16="http://schemas.microsoft.com/office/drawing/2014/main" id="{0C0FB3EB-C59E-48BC-9813-2955210B85E3}"/>
              </a:ext>
            </a:extLst>
          </p:cNvPr>
          <p:cNvSpPr txBox="1">
            <a:spLocks/>
          </p:cNvSpPr>
          <p:nvPr/>
        </p:nvSpPr>
        <p:spPr>
          <a:xfrm>
            <a:off x="5658394" y="999529"/>
            <a:ext cx="3201433" cy="3857171"/>
          </a:xfrm>
          <a:prstGeom prst="rect">
            <a:avLst/>
          </a:prstGeom>
        </p:spPr>
        <p:txBody>
          <a:bodyPr vert="horz" lIns="0" tIns="0" rIns="0"/>
          <a:lstStyle>
            <a:lvl1pPr marL="0" indent="0" algn="l" defTabSz="407979" rtl="0" eaLnBrk="1" latinLnBrk="0" hangingPunct="1">
              <a:spcBef>
                <a:spcPct val="20000"/>
              </a:spcBef>
              <a:buFontTx/>
              <a:buNone/>
              <a:defRPr sz="1700" kern="1200">
                <a:solidFill>
                  <a:srgbClr val="000000"/>
                </a:solidFill>
                <a:latin typeface="+mn-lt"/>
                <a:ea typeface="+mn-ea"/>
                <a:cs typeface="+mn-cs"/>
              </a:defRPr>
            </a:lvl1pPr>
            <a:lvl2pPr marL="662965" indent="-254987" algn="l" defTabSz="407979" rtl="0" eaLnBrk="1" latinLnBrk="0" hangingPunct="1">
              <a:spcBef>
                <a:spcPct val="20000"/>
              </a:spcBef>
              <a:buFont typeface="Arial"/>
              <a:buChar char="–"/>
              <a:defRPr sz="2500" kern="1200">
                <a:solidFill>
                  <a:schemeClr val="tx1"/>
                </a:solidFill>
                <a:latin typeface="+mn-lt"/>
                <a:ea typeface="+mn-ea"/>
                <a:cs typeface="+mn-cs"/>
              </a:defRPr>
            </a:lvl2pPr>
            <a:lvl3pPr marL="1019947" indent="-203990" algn="l" defTabSz="407979" rtl="0" eaLnBrk="1" latinLnBrk="0" hangingPunct="1">
              <a:spcBef>
                <a:spcPct val="20000"/>
              </a:spcBef>
              <a:buFont typeface="Arial"/>
              <a:buChar char="•"/>
              <a:defRPr sz="2100" kern="1200">
                <a:solidFill>
                  <a:schemeClr val="tx1"/>
                </a:solidFill>
                <a:latin typeface="+mn-lt"/>
                <a:ea typeface="+mn-ea"/>
                <a:cs typeface="+mn-cs"/>
              </a:defRPr>
            </a:lvl3pPr>
            <a:lvl4pPr marL="1427926" indent="-203990" algn="l" defTabSz="407979" rtl="0" eaLnBrk="1" latinLnBrk="0" hangingPunct="1">
              <a:spcBef>
                <a:spcPct val="20000"/>
              </a:spcBef>
              <a:buFont typeface="Arial"/>
              <a:buChar char="–"/>
              <a:defRPr sz="1800" kern="1200">
                <a:solidFill>
                  <a:schemeClr val="tx1"/>
                </a:solidFill>
                <a:latin typeface="+mn-lt"/>
                <a:ea typeface="+mn-ea"/>
                <a:cs typeface="+mn-cs"/>
              </a:defRPr>
            </a:lvl4pPr>
            <a:lvl5pPr marL="1835905" indent="-203990" algn="l" defTabSz="407979" rtl="0" eaLnBrk="1" latinLnBrk="0" hangingPunct="1">
              <a:spcBef>
                <a:spcPct val="20000"/>
              </a:spcBef>
              <a:buFont typeface="Arial"/>
              <a:buChar char="»"/>
              <a:defRPr sz="1800" kern="1200">
                <a:solidFill>
                  <a:schemeClr val="tx1"/>
                </a:solidFill>
                <a:latin typeface="+mn-lt"/>
                <a:ea typeface="+mn-ea"/>
                <a:cs typeface="+mn-cs"/>
              </a:defRPr>
            </a:lvl5pPr>
            <a:lvl6pPr marL="2243883" indent="-203990" algn="l" defTabSz="407979" rtl="0" eaLnBrk="1" latinLnBrk="0" hangingPunct="1">
              <a:spcBef>
                <a:spcPct val="20000"/>
              </a:spcBef>
              <a:buFont typeface="Arial"/>
              <a:buChar char="•"/>
              <a:defRPr sz="1800" kern="1200">
                <a:solidFill>
                  <a:schemeClr val="tx1"/>
                </a:solidFill>
                <a:latin typeface="+mn-lt"/>
                <a:ea typeface="+mn-ea"/>
                <a:cs typeface="+mn-cs"/>
              </a:defRPr>
            </a:lvl6pPr>
            <a:lvl7pPr marL="2651862" indent="-203990" algn="l" defTabSz="407979" rtl="0" eaLnBrk="1" latinLnBrk="0" hangingPunct="1">
              <a:spcBef>
                <a:spcPct val="20000"/>
              </a:spcBef>
              <a:buFont typeface="Arial"/>
              <a:buChar char="•"/>
              <a:defRPr sz="1800" kern="1200">
                <a:solidFill>
                  <a:schemeClr val="tx1"/>
                </a:solidFill>
                <a:latin typeface="+mn-lt"/>
                <a:ea typeface="+mn-ea"/>
                <a:cs typeface="+mn-cs"/>
              </a:defRPr>
            </a:lvl7pPr>
            <a:lvl8pPr marL="3059841" indent="-203990" algn="l" defTabSz="407979" rtl="0" eaLnBrk="1" latinLnBrk="0" hangingPunct="1">
              <a:spcBef>
                <a:spcPct val="20000"/>
              </a:spcBef>
              <a:buFont typeface="Arial"/>
              <a:buChar char="•"/>
              <a:defRPr sz="1800" kern="1200">
                <a:solidFill>
                  <a:schemeClr val="tx1"/>
                </a:solidFill>
                <a:latin typeface="+mn-lt"/>
                <a:ea typeface="+mn-ea"/>
                <a:cs typeface="+mn-cs"/>
              </a:defRPr>
            </a:lvl8pPr>
            <a:lvl9pPr marL="3467820" indent="-203990" algn="l" defTabSz="407979" rtl="0" eaLnBrk="1" latinLnBrk="0" hangingPunct="1">
              <a:spcBef>
                <a:spcPct val="20000"/>
              </a:spcBef>
              <a:buFont typeface="Arial"/>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GB" sz="1400" dirty="0"/>
              <a:t>The median (mean) wage in Northern Ireland is £22,016 (£25,704) compared to the UK’s £24,006 (£29,832).</a:t>
            </a:r>
          </a:p>
          <a:p>
            <a:pPr marL="285750" indent="-285750">
              <a:buFont typeface="Arial" panose="020B0604020202020204" pitchFamily="34" charset="0"/>
              <a:buChar char="•"/>
            </a:pPr>
            <a:endParaRPr lang="en-GB" sz="1400" dirty="0"/>
          </a:p>
          <a:p>
            <a:pPr marL="285750" indent="-285750">
              <a:buFont typeface="Arial" panose="020B0604020202020204" pitchFamily="34" charset="0"/>
              <a:buChar char="•"/>
            </a:pPr>
            <a:r>
              <a:rPr lang="en-GB" sz="1400" dirty="0"/>
              <a:t>Taking median wages, 83% of industries currently do not provide a salary equal to or above £30,000.</a:t>
            </a:r>
          </a:p>
          <a:p>
            <a:pPr marL="285750" indent="-285750">
              <a:buFont typeface="Arial" panose="020B0604020202020204" pitchFamily="34" charset="0"/>
              <a:buChar char="•"/>
            </a:pPr>
            <a:endParaRPr lang="en-GB" sz="1400" dirty="0"/>
          </a:p>
          <a:p>
            <a:pPr marL="285750" indent="-285750">
              <a:buFont typeface="Arial" panose="020B0604020202020204" pitchFamily="34" charset="0"/>
              <a:buChar char="•"/>
            </a:pPr>
            <a:r>
              <a:rPr lang="en-GB" sz="1400" dirty="0"/>
              <a:t>This is compared to 55% of industries, on average, in the UK as a whole.</a:t>
            </a:r>
          </a:p>
          <a:p>
            <a:pPr marL="285750" indent="-285750">
              <a:buFont typeface="Arial" panose="020B0604020202020204" pitchFamily="34" charset="0"/>
              <a:buChar char="•"/>
            </a:pPr>
            <a:endParaRPr lang="en-GB" sz="1400" dirty="0"/>
          </a:p>
          <a:p>
            <a:pPr marL="285750" indent="-285750">
              <a:buFont typeface="Arial" panose="020B0604020202020204" pitchFamily="34" charset="0"/>
              <a:buChar char="•"/>
            </a:pPr>
            <a:r>
              <a:rPr lang="en-GB" sz="1400" dirty="0"/>
              <a:t>Importantly, 37% of workers in food and drink manufacturing and 11% in manufacturing are EEA nationals.</a:t>
            </a:r>
          </a:p>
        </p:txBody>
      </p:sp>
    </p:spTree>
    <p:extLst>
      <p:ext uri="{BB962C8B-B14F-4D97-AF65-F5344CB8AC3E}">
        <p14:creationId xmlns:p14="http://schemas.microsoft.com/office/powerpoint/2010/main" val="13874108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0316" y="312503"/>
            <a:ext cx="8207110" cy="534483"/>
          </a:xfrm>
        </p:spPr>
        <p:txBody>
          <a:bodyPr/>
          <a:lstStyle/>
          <a:p>
            <a:r>
              <a:rPr lang="en-GB" sz="2400" dirty="0"/>
              <a:t>Threshold: Industry wage distributions in NI</a:t>
            </a:r>
          </a:p>
        </p:txBody>
      </p:sp>
      <p:pic>
        <p:nvPicPr>
          <p:cNvPr id="5" name="Picture 4">
            <a:extLst>
              <a:ext uri="{FF2B5EF4-FFF2-40B4-BE49-F238E27FC236}">
                <a16:creationId xmlns:a16="http://schemas.microsoft.com/office/drawing/2014/main" id="{FDCDC0C0-2536-49B6-9FFA-7E1E107D62A8}"/>
              </a:ext>
            </a:extLst>
          </p:cNvPr>
          <p:cNvPicPr>
            <a:picLocks noChangeAspect="1"/>
          </p:cNvPicPr>
          <p:nvPr/>
        </p:nvPicPr>
        <p:blipFill>
          <a:blip r:embed="rId2">
            <a:lum/>
            <a:alphaModFix/>
          </a:blip>
          <a:srcRect/>
          <a:stretch>
            <a:fillRect/>
          </a:stretch>
        </p:blipFill>
        <p:spPr>
          <a:xfrm>
            <a:off x="3588358" y="978986"/>
            <a:ext cx="5296989" cy="3530477"/>
          </a:xfrm>
          <a:prstGeom prst="rect">
            <a:avLst/>
          </a:prstGeom>
          <a:noFill/>
          <a:ln>
            <a:noFill/>
          </a:ln>
        </p:spPr>
      </p:pic>
      <p:sp>
        <p:nvSpPr>
          <p:cNvPr id="7" name="Text Placeholder 4">
            <a:extLst>
              <a:ext uri="{FF2B5EF4-FFF2-40B4-BE49-F238E27FC236}">
                <a16:creationId xmlns:a16="http://schemas.microsoft.com/office/drawing/2014/main" id="{EF144431-A206-4726-B939-A40439E58620}"/>
              </a:ext>
            </a:extLst>
          </p:cNvPr>
          <p:cNvSpPr txBox="1">
            <a:spLocks/>
          </p:cNvSpPr>
          <p:nvPr/>
        </p:nvSpPr>
        <p:spPr>
          <a:xfrm>
            <a:off x="258653" y="757317"/>
            <a:ext cx="3034220" cy="3857171"/>
          </a:xfrm>
          <a:prstGeom prst="rect">
            <a:avLst/>
          </a:prstGeom>
        </p:spPr>
        <p:txBody>
          <a:bodyPr vert="horz" lIns="0" tIns="0" rIns="0"/>
          <a:lstStyle>
            <a:lvl1pPr marL="0" indent="0" algn="l" defTabSz="407979" rtl="0" eaLnBrk="1" latinLnBrk="0" hangingPunct="1">
              <a:spcBef>
                <a:spcPct val="20000"/>
              </a:spcBef>
              <a:buFontTx/>
              <a:buNone/>
              <a:defRPr sz="1700" kern="1200">
                <a:solidFill>
                  <a:srgbClr val="000000"/>
                </a:solidFill>
                <a:latin typeface="+mn-lt"/>
                <a:ea typeface="+mn-ea"/>
                <a:cs typeface="+mn-cs"/>
              </a:defRPr>
            </a:lvl1pPr>
            <a:lvl2pPr marL="662965" indent="-254987" algn="l" defTabSz="407979" rtl="0" eaLnBrk="1" latinLnBrk="0" hangingPunct="1">
              <a:spcBef>
                <a:spcPct val="20000"/>
              </a:spcBef>
              <a:buFont typeface="Arial"/>
              <a:buChar char="–"/>
              <a:defRPr sz="2500" kern="1200">
                <a:solidFill>
                  <a:schemeClr val="tx1"/>
                </a:solidFill>
                <a:latin typeface="+mn-lt"/>
                <a:ea typeface="+mn-ea"/>
                <a:cs typeface="+mn-cs"/>
              </a:defRPr>
            </a:lvl2pPr>
            <a:lvl3pPr marL="1019947" indent="-203990" algn="l" defTabSz="407979" rtl="0" eaLnBrk="1" latinLnBrk="0" hangingPunct="1">
              <a:spcBef>
                <a:spcPct val="20000"/>
              </a:spcBef>
              <a:buFont typeface="Arial"/>
              <a:buChar char="•"/>
              <a:defRPr sz="2100" kern="1200">
                <a:solidFill>
                  <a:schemeClr val="tx1"/>
                </a:solidFill>
                <a:latin typeface="+mn-lt"/>
                <a:ea typeface="+mn-ea"/>
                <a:cs typeface="+mn-cs"/>
              </a:defRPr>
            </a:lvl3pPr>
            <a:lvl4pPr marL="1427926" indent="-203990" algn="l" defTabSz="407979" rtl="0" eaLnBrk="1" latinLnBrk="0" hangingPunct="1">
              <a:spcBef>
                <a:spcPct val="20000"/>
              </a:spcBef>
              <a:buFont typeface="Arial"/>
              <a:buChar char="–"/>
              <a:defRPr sz="1800" kern="1200">
                <a:solidFill>
                  <a:schemeClr val="tx1"/>
                </a:solidFill>
                <a:latin typeface="+mn-lt"/>
                <a:ea typeface="+mn-ea"/>
                <a:cs typeface="+mn-cs"/>
              </a:defRPr>
            </a:lvl4pPr>
            <a:lvl5pPr marL="1835905" indent="-203990" algn="l" defTabSz="407979" rtl="0" eaLnBrk="1" latinLnBrk="0" hangingPunct="1">
              <a:spcBef>
                <a:spcPct val="20000"/>
              </a:spcBef>
              <a:buFont typeface="Arial"/>
              <a:buChar char="»"/>
              <a:defRPr sz="1800" kern="1200">
                <a:solidFill>
                  <a:schemeClr val="tx1"/>
                </a:solidFill>
                <a:latin typeface="+mn-lt"/>
                <a:ea typeface="+mn-ea"/>
                <a:cs typeface="+mn-cs"/>
              </a:defRPr>
            </a:lvl5pPr>
            <a:lvl6pPr marL="2243883" indent="-203990" algn="l" defTabSz="407979" rtl="0" eaLnBrk="1" latinLnBrk="0" hangingPunct="1">
              <a:spcBef>
                <a:spcPct val="20000"/>
              </a:spcBef>
              <a:buFont typeface="Arial"/>
              <a:buChar char="•"/>
              <a:defRPr sz="1800" kern="1200">
                <a:solidFill>
                  <a:schemeClr val="tx1"/>
                </a:solidFill>
                <a:latin typeface="+mn-lt"/>
                <a:ea typeface="+mn-ea"/>
                <a:cs typeface="+mn-cs"/>
              </a:defRPr>
            </a:lvl6pPr>
            <a:lvl7pPr marL="2651862" indent="-203990" algn="l" defTabSz="407979" rtl="0" eaLnBrk="1" latinLnBrk="0" hangingPunct="1">
              <a:spcBef>
                <a:spcPct val="20000"/>
              </a:spcBef>
              <a:buFont typeface="Arial"/>
              <a:buChar char="•"/>
              <a:defRPr sz="1800" kern="1200">
                <a:solidFill>
                  <a:schemeClr val="tx1"/>
                </a:solidFill>
                <a:latin typeface="+mn-lt"/>
                <a:ea typeface="+mn-ea"/>
                <a:cs typeface="+mn-cs"/>
              </a:defRPr>
            </a:lvl7pPr>
            <a:lvl8pPr marL="3059841" indent="-203990" algn="l" defTabSz="407979" rtl="0" eaLnBrk="1" latinLnBrk="0" hangingPunct="1">
              <a:spcBef>
                <a:spcPct val="20000"/>
              </a:spcBef>
              <a:buFont typeface="Arial"/>
              <a:buChar char="•"/>
              <a:defRPr sz="1800" kern="1200">
                <a:solidFill>
                  <a:schemeClr val="tx1"/>
                </a:solidFill>
                <a:latin typeface="+mn-lt"/>
                <a:ea typeface="+mn-ea"/>
                <a:cs typeface="+mn-cs"/>
              </a:defRPr>
            </a:lvl8pPr>
            <a:lvl9pPr marL="3467820" indent="-203990" algn="l" defTabSz="407979" rtl="0" eaLnBrk="1" latinLnBrk="0" hangingPunct="1">
              <a:spcBef>
                <a:spcPct val="20000"/>
              </a:spcBef>
              <a:buFont typeface="Arial"/>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GB" sz="1600" dirty="0"/>
              <a:t>The distribution of wages in NI shows that:</a:t>
            </a:r>
          </a:p>
          <a:p>
            <a:pPr marL="948715" lvl="1" indent="-285750">
              <a:buFont typeface="Arial" panose="020B0604020202020204" pitchFamily="34" charset="0"/>
              <a:buChar char="•"/>
            </a:pPr>
            <a:r>
              <a:rPr lang="en-GB" sz="1200" dirty="0">
                <a:solidFill>
                  <a:srgbClr val="292929"/>
                </a:solidFill>
              </a:rPr>
              <a:t>Even at the top scale, 35% of industries would not be open to migrant workers even at the top end of the wage scale.</a:t>
            </a:r>
          </a:p>
          <a:p>
            <a:pPr marL="948715" lvl="1" indent="-285750">
              <a:buFont typeface="Arial" panose="020B0604020202020204" pitchFamily="34" charset="0"/>
              <a:buChar char="•"/>
            </a:pPr>
            <a:r>
              <a:rPr lang="en-GB" sz="1200" dirty="0">
                <a:solidFill>
                  <a:srgbClr val="292929"/>
                </a:solidFill>
              </a:rPr>
              <a:t>Other industries require workers to be in the upper 60%-70% to be open to migrant workers.</a:t>
            </a:r>
          </a:p>
          <a:p>
            <a:pPr marL="948715" lvl="1" indent="-285750">
              <a:buFont typeface="Arial" panose="020B0604020202020204" pitchFamily="34" charset="0"/>
              <a:buChar char="•"/>
            </a:pPr>
            <a:r>
              <a:rPr lang="en-GB" sz="1200" dirty="0">
                <a:solidFill>
                  <a:srgbClr val="292929"/>
                </a:solidFill>
              </a:rPr>
              <a:t>A lot of wage data is missing  in Northern Ireland compared to the rest of the UK.</a:t>
            </a:r>
          </a:p>
          <a:p>
            <a:pPr marL="948715" lvl="1" indent="-285750">
              <a:buFont typeface="Arial" panose="020B0604020202020204" pitchFamily="34" charset="0"/>
              <a:buChar char="•"/>
            </a:pPr>
            <a:r>
              <a:rPr lang="en-GB" sz="1200" dirty="0">
                <a:solidFill>
                  <a:srgbClr val="292929"/>
                </a:solidFill>
              </a:rPr>
              <a:t>The </a:t>
            </a:r>
            <a:r>
              <a:rPr lang="en-GB" sz="1200" i="1" dirty="0">
                <a:solidFill>
                  <a:srgbClr val="292929"/>
                </a:solidFill>
              </a:rPr>
              <a:t>public sector</a:t>
            </a:r>
            <a:r>
              <a:rPr lang="en-GB" sz="1200" dirty="0">
                <a:solidFill>
                  <a:srgbClr val="292929"/>
                </a:solidFill>
              </a:rPr>
              <a:t> provides the most prosperous wages; even compared to growth sectors, such as </a:t>
            </a:r>
            <a:r>
              <a:rPr lang="en-GB" sz="1200" i="1" dirty="0">
                <a:solidFill>
                  <a:srgbClr val="292929"/>
                </a:solidFill>
              </a:rPr>
              <a:t>Information &amp; Communication</a:t>
            </a:r>
            <a:r>
              <a:rPr lang="en-GB" sz="1200" dirty="0">
                <a:solidFill>
                  <a:srgbClr val="292929"/>
                </a:solidFill>
              </a:rPr>
              <a:t>.</a:t>
            </a:r>
          </a:p>
        </p:txBody>
      </p:sp>
    </p:spTree>
    <p:extLst>
      <p:ext uri="{BB962C8B-B14F-4D97-AF65-F5344CB8AC3E}">
        <p14:creationId xmlns:p14="http://schemas.microsoft.com/office/powerpoint/2010/main" val="8583750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0316" y="312503"/>
            <a:ext cx="8207110" cy="534483"/>
          </a:xfrm>
        </p:spPr>
        <p:txBody>
          <a:bodyPr/>
          <a:lstStyle/>
          <a:p>
            <a:r>
              <a:rPr lang="en-GB" sz="2400" dirty="0"/>
              <a:t>Threshold: Industry wage distributions in UK</a:t>
            </a:r>
          </a:p>
        </p:txBody>
      </p:sp>
      <p:sp>
        <p:nvSpPr>
          <p:cNvPr id="7" name="Text Placeholder 4">
            <a:extLst>
              <a:ext uri="{FF2B5EF4-FFF2-40B4-BE49-F238E27FC236}">
                <a16:creationId xmlns:a16="http://schemas.microsoft.com/office/drawing/2014/main" id="{EF144431-A206-4726-B939-A40439E58620}"/>
              </a:ext>
            </a:extLst>
          </p:cNvPr>
          <p:cNvSpPr txBox="1">
            <a:spLocks/>
          </p:cNvSpPr>
          <p:nvPr/>
        </p:nvSpPr>
        <p:spPr>
          <a:xfrm>
            <a:off x="258653" y="920603"/>
            <a:ext cx="3034220" cy="3608211"/>
          </a:xfrm>
          <a:prstGeom prst="rect">
            <a:avLst/>
          </a:prstGeom>
        </p:spPr>
        <p:txBody>
          <a:bodyPr vert="horz" lIns="0" tIns="0" rIns="0"/>
          <a:lstStyle>
            <a:lvl1pPr marL="0" indent="0" algn="l" defTabSz="407979" rtl="0" eaLnBrk="1" latinLnBrk="0" hangingPunct="1">
              <a:spcBef>
                <a:spcPct val="20000"/>
              </a:spcBef>
              <a:buFontTx/>
              <a:buNone/>
              <a:defRPr sz="1700" kern="1200">
                <a:solidFill>
                  <a:srgbClr val="000000"/>
                </a:solidFill>
                <a:latin typeface="+mn-lt"/>
                <a:ea typeface="+mn-ea"/>
                <a:cs typeface="+mn-cs"/>
              </a:defRPr>
            </a:lvl1pPr>
            <a:lvl2pPr marL="662965" indent="-254987" algn="l" defTabSz="407979" rtl="0" eaLnBrk="1" latinLnBrk="0" hangingPunct="1">
              <a:spcBef>
                <a:spcPct val="20000"/>
              </a:spcBef>
              <a:buFont typeface="Arial"/>
              <a:buChar char="–"/>
              <a:defRPr sz="2500" kern="1200">
                <a:solidFill>
                  <a:schemeClr val="tx1"/>
                </a:solidFill>
                <a:latin typeface="+mn-lt"/>
                <a:ea typeface="+mn-ea"/>
                <a:cs typeface="+mn-cs"/>
              </a:defRPr>
            </a:lvl2pPr>
            <a:lvl3pPr marL="1019947" indent="-203990" algn="l" defTabSz="407979" rtl="0" eaLnBrk="1" latinLnBrk="0" hangingPunct="1">
              <a:spcBef>
                <a:spcPct val="20000"/>
              </a:spcBef>
              <a:buFont typeface="Arial"/>
              <a:buChar char="•"/>
              <a:defRPr sz="2100" kern="1200">
                <a:solidFill>
                  <a:schemeClr val="tx1"/>
                </a:solidFill>
                <a:latin typeface="+mn-lt"/>
                <a:ea typeface="+mn-ea"/>
                <a:cs typeface="+mn-cs"/>
              </a:defRPr>
            </a:lvl3pPr>
            <a:lvl4pPr marL="1427926" indent="-203990" algn="l" defTabSz="407979" rtl="0" eaLnBrk="1" latinLnBrk="0" hangingPunct="1">
              <a:spcBef>
                <a:spcPct val="20000"/>
              </a:spcBef>
              <a:buFont typeface="Arial"/>
              <a:buChar char="–"/>
              <a:defRPr sz="1800" kern="1200">
                <a:solidFill>
                  <a:schemeClr val="tx1"/>
                </a:solidFill>
                <a:latin typeface="+mn-lt"/>
                <a:ea typeface="+mn-ea"/>
                <a:cs typeface="+mn-cs"/>
              </a:defRPr>
            </a:lvl4pPr>
            <a:lvl5pPr marL="1835905" indent="-203990" algn="l" defTabSz="407979" rtl="0" eaLnBrk="1" latinLnBrk="0" hangingPunct="1">
              <a:spcBef>
                <a:spcPct val="20000"/>
              </a:spcBef>
              <a:buFont typeface="Arial"/>
              <a:buChar char="»"/>
              <a:defRPr sz="1800" kern="1200">
                <a:solidFill>
                  <a:schemeClr val="tx1"/>
                </a:solidFill>
                <a:latin typeface="+mn-lt"/>
                <a:ea typeface="+mn-ea"/>
                <a:cs typeface="+mn-cs"/>
              </a:defRPr>
            </a:lvl5pPr>
            <a:lvl6pPr marL="2243883" indent="-203990" algn="l" defTabSz="407979" rtl="0" eaLnBrk="1" latinLnBrk="0" hangingPunct="1">
              <a:spcBef>
                <a:spcPct val="20000"/>
              </a:spcBef>
              <a:buFont typeface="Arial"/>
              <a:buChar char="•"/>
              <a:defRPr sz="1800" kern="1200">
                <a:solidFill>
                  <a:schemeClr val="tx1"/>
                </a:solidFill>
                <a:latin typeface="+mn-lt"/>
                <a:ea typeface="+mn-ea"/>
                <a:cs typeface="+mn-cs"/>
              </a:defRPr>
            </a:lvl6pPr>
            <a:lvl7pPr marL="2651862" indent="-203990" algn="l" defTabSz="407979" rtl="0" eaLnBrk="1" latinLnBrk="0" hangingPunct="1">
              <a:spcBef>
                <a:spcPct val="20000"/>
              </a:spcBef>
              <a:buFont typeface="Arial"/>
              <a:buChar char="•"/>
              <a:defRPr sz="1800" kern="1200">
                <a:solidFill>
                  <a:schemeClr val="tx1"/>
                </a:solidFill>
                <a:latin typeface="+mn-lt"/>
                <a:ea typeface="+mn-ea"/>
                <a:cs typeface="+mn-cs"/>
              </a:defRPr>
            </a:lvl7pPr>
            <a:lvl8pPr marL="3059841" indent="-203990" algn="l" defTabSz="407979" rtl="0" eaLnBrk="1" latinLnBrk="0" hangingPunct="1">
              <a:spcBef>
                <a:spcPct val="20000"/>
              </a:spcBef>
              <a:buFont typeface="Arial"/>
              <a:buChar char="•"/>
              <a:defRPr sz="1800" kern="1200">
                <a:solidFill>
                  <a:schemeClr val="tx1"/>
                </a:solidFill>
                <a:latin typeface="+mn-lt"/>
                <a:ea typeface="+mn-ea"/>
                <a:cs typeface="+mn-cs"/>
              </a:defRPr>
            </a:lvl8pPr>
            <a:lvl9pPr marL="3467820" indent="-203990" algn="l" defTabSz="407979" rtl="0" eaLnBrk="1" latinLnBrk="0" hangingPunct="1">
              <a:spcBef>
                <a:spcPct val="20000"/>
              </a:spcBef>
              <a:buFont typeface="Arial"/>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GB" sz="1400" dirty="0"/>
              <a:t>Significantly different to the UK average.</a:t>
            </a:r>
          </a:p>
          <a:p>
            <a:pPr marL="285750" indent="-285750">
              <a:buFont typeface="Arial" panose="020B0604020202020204" pitchFamily="34" charset="0"/>
              <a:buChar char="•"/>
            </a:pPr>
            <a:endParaRPr lang="en-GB" sz="1400" dirty="0"/>
          </a:p>
          <a:p>
            <a:pPr marL="285750" indent="-285750">
              <a:buFont typeface="Arial" panose="020B0604020202020204" pitchFamily="34" charset="0"/>
              <a:buChar char="•"/>
            </a:pPr>
            <a:r>
              <a:rPr lang="en-GB" sz="1400" dirty="0"/>
              <a:t>Basically all industries can facilitate migrant labour at some level.</a:t>
            </a:r>
          </a:p>
          <a:p>
            <a:pPr marL="285750" indent="-285750">
              <a:buFont typeface="Arial" panose="020B0604020202020204" pitchFamily="34" charset="0"/>
              <a:buChar char="•"/>
            </a:pPr>
            <a:endParaRPr lang="en-GB" sz="1400" dirty="0"/>
          </a:p>
          <a:p>
            <a:pPr marL="285750" indent="-285750">
              <a:buFont typeface="Arial" panose="020B0604020202020204" pitchFamily="34" charset="0"/>
              <a:buChar char="•"/>
            </a:pPr>
            <a:r>
              <a:rPr lang="en-GB" sz="1400" dirty="0"/>
              <a:t>The composition of industry wages is remarkably different: financial &amp; insurance activities, construction and manufacturing are more prosperous.</a:t>
            </a:r>
          </a:p>
          <a:p>
            <a:pPr marL="285750" indent="-285750">
              <a:buFont typeface="Arial" panose="020B0604020202020204" pitchFamily="34" charset="0"/>
              <a:buChar char="•"/>
            </a:pPr>
            <a:endParaRPr lang="en-GB" sz="1400" dirty="0"/>
          </a:p>
          <a:p>
            <a:pPr marL="285750" indent="-285750">
              <a:buFont typeface="Arial" panose="020B0604020202020204" pitchFamily="34" charset="0"/>
              <a:buChar char="•"/>
            </a:pPr>
            <a:r>
              <a:rPr lang="en-GB" sz="1400" dirty="0"/>
              <a:t>Importantly, public sector wages do not dominate other sectors.</a:t>
            </a:r>
          </a:p>
        </p:txBody>
      </p:sp>
      <p:pic>
        <p:nvPicPr>
          <p:cNvPr id="6" name="Picture 5">
            <a:extLst>
              <a:ext uri="{FF2B5EF4-FFF2-40B4-BE49-F238E27FC236}">
                <a16:creationId xmlns:a16="http://schemas.microsoft.com/office/drawing/2014/main" id="{DAD492F8-97E3-4277-B8B6-AFE1718AE0E6}"/>
              </a:ext>
            </a:extLst>
          </p:cNvPr>
          <p:cNvPicPr>
            <a:picLocks noChangeAspect="1"/>
          </p:cNvPicPr>
          <p:nvPr/>
        </p:nvPicPr>
        <p:blipFill>
          <a:blip r:embed="rId2">
            <a:lum/>
            <a:alphaModFix/>
          </a:blip>
          <a:srcRect/>
          <a:stretch>
            <a:fillRect/>
          </a:stretch>
        </p:blipFill>
        <p:spPr>
          <a:xfrm>
            <a:off x="3414276" y="842989"/>
            <a:ext cx="5650009" cy="3685825"/>
          </a:xfrm>
          <a:prstGeom prst="rect">
            <a:avLst/>
          </a:prstGeom>
          <a:noFill/>
          <a:ln>
            <a:noFill/>
          </a:ln>
        </p:spPr>
      </p:pic>
    </p:spTree>
    <p:extLst>
      <p:ext uri="{BB962C8B-B14F-4D97-AF65-F5344CB8AC3E}">
        <p14:creationId xmlns:p14="http://schemas.microsoft.com/office/powerpoint/2010/main" val="346886071"/>
      </p:ext>
    </p:extLst>
  </p:cSld>
  <p:clrMapOvr>
    <a:masterClrMapping/>
  </p:clrMapOvr>
</p:sld>
</file>

<file path=ppt/theme/theme1.xml><?xml version="1.0" encoding="utf-8"?>
<a:theme xmlns:a="http://schemas.openxmlformats.org/drawingml/2006/main" name="Corporate-presentation">
  <a:themeElements>
    <a:clrScheme name="Custom 1">
      <a:dk1>
        <a:srgbClr val="0071CF"/>
      </a:dk1>
      <a:lt1>
        <a:srgbClr val="FFFFFF"/>
      </a:lt1>
      <a:dk2>
        <a:srgbClr val="0C2B5A"/>
      </a:dk2>
      <a:lt2>
        <a:srgbClr val="FFFFFE"/>
      </a:lt2>
      <a:accent1>
        <a:srgbClr val="0071CF"/>
      </a:accent1>
      <a:accent2>
        <a:srgbClr val="0C2B5A"/>
      </a:accent2>
      <a:accent3>
        <a:srgbClr val="00A499"/>
      </a:accent3>
      <a:accent4>
        <a:srgbClr val="00C1D5"/>
      </a:accent4>
      <a:accent5>
        <a:srgbClr val="FF671F"/>
      </a:accent5>
      <a:accent6>
        <a:srgbClr val="97D700"/>
      </a:accent6>
      <a:hlink>
        <a:srgbClr val="141313"/>
      </a:hlink>
      <a:folHlink>
        <a:srgbClr val="141313"/>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Corporate-presentation.pptx" id="{4BEB40C0-494C-445F-BBB8-B7A5C898A011}" vid="{5C5C293F-9806-4DDE-899A-7B55BE09B7F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37281a05-0a6a-4a46-bd5d-c77983ba4de4">
      <UserInfo>
        <DisplayName>Susannah Odell</DisplayName>
        <AccountId>19</AccountId>
        <AccountType/>
      </UserInfo>
    </SharedWithUser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FD5BF350360215409AAAFE83ABFB9660" ma:contentTypeVersion="10" ma:contentTypeDescription="Create a new document." ma:contentTypeScope="" ma:versionID="df083abfa4ee6ba9767ade82bbbeaf29">
  <xsd:schema xmlns:xsd="http://www.w3.org/2001/XMLSchema" xmlns:xs="http://www.w3.org/2001/XMLSchema" xmlns:p="http://schemas.microsoft.com/office/2006/metadata/properties" xmlns:ns2="f3b43737-b68b-4f8f-b3bf-16fb66342454" xmlns:ns3="37281a05-0a6a-4a46-bd5d-c77983ba4de4" targetNamespace="http://schemas.microsoft.com/office/2006/metadata/properties" ma:root="true" ma:fieldsID="ebd7db03f6742cce0cf1a497ad8d830c" ns2:_="" ns3:_="">
    <xsd:import namespace="f3b43737-b68b-4f8f-b3bf-16fb66342454"/>
    <xsd:import namespace="37281a05-0a6a-4a46-bd5d-c77983ba4de4"/>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OCR" minOccurs="0"/>
                <xsd:element ref="ns2:MediaServiceLocation" minOccurs="0"/>
                <xsd:element ref="ns3:SharedWithUsers" minOccurs="0"/>
                <xsd:element ref="ns3:SharedWithDetails" minOccurs="0"/>
                <xsd:element ref="ns2:MediaServiceEventHashCode" minOccurs="0"/>
                <xsd:element ref="ns2:MediaServiceGeneration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3b43737-b68b-4f8f-b3bf-16fb6634245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MediaServiceAutoTags" ma:internalName="MediaServiceAutoTags" ma:readOnly="true">
      <xsd:simpleType>
        <xsd:restriction base="dms:Text"/>
      </xsd:simpleType>
    </xsd:element>
    <xsd:element name="MediaServiceOCR" ma:index="12" nillable="true" ma:displayName="MediaServiceOCR" ma:internalName="MediaServiceOCR" ma:readOnly="true">
      <xsd:simpleType>
        <xsd:restriction base="dms:Note">
          <xsd:maxLength value="255"/>
        </xsd:restriction>
      </xsd:simpleType>
    </xsd:element>
    <xsd:element name="MediaServiceLocation" ma:index="13" nillable="true" ma:displayName="MediaServiceLocation" ma:internalName="MediaServiceLocation"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7281a05-0a6a-4a46-bd5d-c77983ba4de4"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C01C5AA-F290-4EA1-A3AC-2ADC0FACD7ED}">
  <ds:schemaRef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37281a05-0a6a-4a46-bd5d-c77983ba4de4"/>
    <ds:schemaRef ds:uri="http://purl.org/dc/elements/1.1/"/>
    <ds:schemaRef ds:uri="http://schemas.microsoft.com/office/2006/metadata/properties"/>
    <ds:schemaRef ds:uri="f3b43737-b68b-4f8f-b3bf-16fb66342454"/>
    <ds:schemaRef ds:uri="http://www.w3.org/XML/1998/namespace"/>
    <ds:schemaRef ds:uri="http://purl.org/dc/dcmitype/"/>
  </ds:schemaRefs>
</ds:datastoreItem>
</file>

<file path=customXml/itemProps2.xml><?xml version="1.0" encoding="utf-8"?>
<ds:datastoreItem xmlns:ds="http://schemas.openxmlformats.org/officeDocument/2006/customXml" ds:itemID="{DC7AE238-B3FF-496B-B327-210FCD4C564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3b43737-b68b-4f8f-b3bf-16fb66342454"/>
    <ds:schemaRef ds:uri="37281a05-0a6a-4a46-bd5d-c77983ba4de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1CFDFD93-0E75-4123-A607-B34069FAE6B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Corporate-presentation</Template>
  <TotalTime>7402</TotalTime>
  <Words>1765</Words>
  <Application>Microsoft Office PowerPoint</Application>
  <PresentationFormat>On-screen Show (16:9)</PresentationFormat>
  <Paragraphs>137</Paragraphs>
  <Slides>21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Arial</vt:lpstr>
      <vt:lpstr>Calibri</vt:lpstr>
      <vt:lpstr>Georgia</vt:lpstr>
      <vt:lpstr>Lohit Devanagari</vt:lpstr>
      <vt:lpstr>Noto Sans CJK SC Regular</vt:lpstr>
      <vt:lpstr>Corporate-presentation</vt:lpstr>
      <vt:lpstr>CBI NI People &amp; skills Forum</vt:lpstr>
      <vt:lpstr>Agenda at a glance</vt:lpstr>
      <vt:lpstr>CBI NI Immigration Economic impact report</vt:lpstr>
      <vt:lpstr>Contribution to employment</vt:lpstr>
      <vt:lpstr>Geography of Migrant inflows</vt:lpstr>
      <vt:lpstr>Threshold: Average industry wages in NI</vt:lpstr>
      <vt:lpstr>Threshold: Average industry wages in UK</vt:lpstr>
      <vt:lpstr>Threshold: Industry wage distributions in NI</vt:lpstr>
      <vt:lpstr>Threshold: Industry wage distributions in UK</vt:lpstr>
      <vt:lpstr>Threshold: Public / Private wage differential</vt:lpstr>
      <vt:lpstr>Threshold: Impact throughout the UK</vt:lpstr>
      <vt:lpstr>Most impacted areas in Northern Ireland (1)</vt:lpstr>
      <vt:lpstr>Most impacted areas in Northern Ireland (2)</vt:lpstr>
      <vt:lpstr>Any questions?</vt:lpstr>
      <vt:lpstr>CBI NI Immigration Economic impact report</vt:lpstr>
      <vt:lpstr>THE Immigration White paper is progress from  mac report but fails to meet business needs</vt:lpstr>
      <vt:lpstr>IT MAY BE TIME TO ADOPT MORE DETAILED POLICIEs</vt:lpstr>
      <vt:lpstr>2019 campaign and member engagement plan</vt:lpstr>
      <vt:lpstr>Questions for today </vt:lpstr>
      <vt:lpstr>Any questions?</vt:lpstr>
      <vt:lpstr>Any Other Business</vt:lpstr>
    </vt:vector>
  </TitlesOfParts>
  <Company>CBI</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 working group</dc:title>
  <dc:creator>Roxanne Morison</dc:creator>
  <cp:lastModifiedBy>Owen Sims</cp:lastModifiedBy>
  <cp:revision>292</cp:revision>
  <cp:lastPrinted>2019-01-16T11:00:11Z</cp:lastPrinted>
  <dcterms:created xsi:type="dcterms:W3CDTF">2018-10-04T08:41:57Z</dcterms:created>
  <dcterms:modified xsi:type="dcterms:W3CDTF">2019-03-19T12:04:45Z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0x010100FD5BF350360215409AAAFE83ABFB9660</vt:lpwstr>
  </property>
  <property fmtid="{D5CDD505-2E9C-101B-9397-08002B2CF9AE}" pid="3" name="MSIP_Label_099fd6c5-1314-4454-9d41-6f008aa00bac_Enabled">
    <vt:lpwstr>False</vt:lpwstr>
  </property>
  <property fmtid="{D5CDD505-2E9C-101B-9397-08002B2CF9AE}" pid="4" name="MSIP_Label_099fd6c5-1314-4454-9d41-6f008aa00bac_SiteId">
    <vt:lpwstr>7e349229-c2d1-4aab-9638-503f03c3af06</vt:lpwstr>
  </property>
  <property fmtid="{D5CDD505-2E9C-101B-9397-08002B2CF9AE}" pid="5" name="MSIP_Label_099fd6c5-1314-4454-9d41-6f008aa00bac_Owner">
    <vt:lpwstr>Roxanne.Morison@cbi.org.uk</vt:lpwstr>
  </property>
  <property fmtid="{D5CDD505-2E9C-101B-9397-08002B2CF9AE}" pid="6" name="MSIP_Label_099fd6c5-1314-4454-9d41-6f008aa00bac_SetDate">
    <vt:lpwstr>2018-10-04T17:47:21.0492718+01:00</vt:lpwstr>
  </property>
  <property fmtid="{D5CDD505-2E9C-101B-9397-08002B2CF9AE}" pid="7" name="MSIP_Label_099fd6c5-1314-4454-9d41-6f008aa00bac_Name">
    <vt:lpwstr>CBI - Internal</vt:lpwstr>
  </property>
  <property fmtid="{D5CDD505-2E9C-101B-9397-08002B2CF9AE}" pid="8" name="MSIP_Label_099fd6c5-1314-4454-9d41-6f008aa00bac_Application">
    <vt:lpwstr>Microsoft Azure Information Protection</vt:lpwstr>
  </property>
  <property fmtid="{D5CDD505-2E9C-101B-9397-08002B2CF9AE}" pid="9" name="MSIP_Label_099fd6c5-1314-4454-9d41-6f008aa00bac_Extended_MSFT_Method">
    <vt:lpwstr>Automatic</vt:lpwstr>
  </property>
  <property fmtid="{D5CDD505-2E9C-101B-9397-08002B2CF9AE}" pid="10" name="Sensitivity">
    <vt:lpwstr/>
  </property>
</Properties>
</file>